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7" r:id="rId2"/>
    <p:sldId id="300" r:id="rId3"/>
    <p:sldId id="258" r:id="rId4"/>
    <p:sldId id="319" r:id="rId5"/>
    <p:sldId id="259" r:id="rId6"/>
    <p:sldId id="301" r:id="rId7"/>
    <p:sldId id="260" r:id="rId8"/>
    <p:sldId id="302" r:id="rId9"/>
    <p:sldId id="320" r:id="rId10"/>
    <p:sldId id="261" r:id="rId11"/>
    <p:sldId id="303" r:id="rId12"/>
    <p:sldId id="262" r:id="rId13"/>
    <p:sldId id="304" r:id="rId14"/>
    <p:sldId id="263" r:id="rId15"/>
    <p:sldId id="321" r:id="rId16"/>
    <p:sldId id="322" r:id="rId17"/>
    <p:sldId id="264" r:id="rId18"/>
    <p:sldId id="265" r:id="rId19"/>
    <p:sldId id="305" r:id="rId20"/>
    <p:sldId id="266" r:id="rId21"/>
    <p:sldId id="267" r:id="rId22"/>
    <p:sldId id="328" r:id="rId23"/>
    <p:sldId id="327" r:id="rId24"/>
    <p:sldId id="268" r:id="rId25"/>
    <p:sldId id="269" r:id="rId26"/>
    <p:sldId id="271" r:id="rId27"/>
    <p:sldId id="272" r:id="rId28"/>
    <p:sldId id="273" r:id="rId29"/>
    <p:sldId id="274" r:id="rId30"/>
    <p:sldId id="307" r:id="rId31"/>
    <p:sldId id="314" r:id="rId32"/>
    <p:sldId id="308" r:id="rId33"/>
    <p:sldId id="318" r:id="rId34"/>
    <p:sldId id="309" r:id="rId35"/>
    <p:sldId id="317" r:id="rId36"/>
    <p:sldId id="277" r:id="rId37"/>
    <p:sldId id="278" r:id="rId38"/>
    <p:sldId id="298" r:id="rId39"/>
    <p:sldId id="279" r:id="rId40"/>
    <p:sldId id="311" r:id="rId41"/>
    <p:sldId id="281" r:id="rId42"/>
    <p:sldId id="316" r:id="rId43"/>
    <p:sldId id="283" r:id="rId44"/>
    <p:sldId id="284" r:id="rId45"/>
    <p:sldId id="323" r:id="rId46"/>
    <p:sldId id="329" r:id="rId47"/>
    <p:sldId id="312" r:id="rId48"/>
    <p:sldId id="330" r:id="rId49"/>
    <p:sldId id="285" r:id="rId50"/>
    <p:sldId id="286" r:id="rId51"/>
    <p:sldId id="287" r:id="rId52"/>
    <p:sldId id="325" r:id="rId53"/>
    <p:sldId id="324" r:id="rId54"/>
    <p:sldId id="326" r:id="rId55"/>
    <p:sldId id="289" r:id="rId56"/>
    <p:sldId id="290" r:id="rId57"/>
    <p:sldId id="291" r:id="rId58"/>
    <p:sldId id="292" r:id="rId59"/>
    <p:sldId id="315" r:id="rId60"/>
    <p:sldId id="331" r:id="rId61"/>
    <p:sldId id="333" r:id="rId62"/>
    <p:sldId id="334" r:id="rId63"/>
    <p:sldId id="299" r:id="rId64"/>
    <p:sldId id="313" r:id="rId65"/>
  </p:sldIdLst>
  <p:sldSz cx="9144000" cy="6858000" type="letter"/>
  <p:notesSz cx="9210675" cy="69802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900E"/>
    <a:srgbClr val="000099"/>
    <a:srgbClr val="29498F"/>
    <a:srgbClr val="549CC8"/>
    <a:srgbClr val="5FB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660" autoAdjust="0"/>
  </p:normalViewPr>
  <p:slideViewPr>
    <p:cSldViewPr>
      <p:cViewPr varScale="1">
        <p:scale>
          <a:sx n="63" d="100"/>
          <a:sy n="63" d="100"/>
        </p:scale>
        <p:origin x="128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689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1238" y="349250"/>
            <a:ext cx="4649787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49455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352800"/>
            <a:ext cx="6781800" cy="3124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6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awtri_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91200"/>
            <a:ext cx="7667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147763" y="62484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zh-CN" b="0" smtClean="0">
              <a:solidFill>
                <a:srgbClr val="000099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b="0" smtClean="0">
              <a:solidFill>
                <a:srgbClr val="000099"/>
              </a:solidFill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000" b="0" smtClean="0">
                <a:solidFill>
                  <a:srgbClr val="000099"/>
                </a:solidFill>
                <a:latin typeface="Times New Roman" panose="02020603050405020304" pitchFamily="18" charset="0"/>
                <a:ea typeface="ヒラギノ角ゴ Pro W3" pitchFamily="1" charset="-128"/>
              </a:rPr>
              <a:t>     Programming  the  World  Wide	 Web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47800" y="2717800"/>
            <a:ext cx="7396163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1440"/>
          <a:lstStyle>
            <a:lvl1pPr marL="0" indent="0" algn="r">
              <a:buFontTx/>
              <a:buNone/>
              <a:defRPr sz="32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3380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2133600"/>
            <a:ext cx="7473950" cy="62865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r">
              <a:defRPr>
                <a:solidFill>
                  <a:srgbClr val="29498F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05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70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60975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60975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40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3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7960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71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9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6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86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552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33256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70866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zh-CN" sz="1200" b="0" smtClean="0">
                <a:ea typeface="宋体" panose="02010600030101010101" pitchFamily="2" charset="-122"/>
              </a:rPr>
              <a:t>2-</a:t>
            </a:r>
            <a:fld id="{F618F868-F16B-4CE6-9DAA-7A021E97CE6D}" type="slidenum">
              <a:rPr lang="en-US" altLang="zh-CN" sz="1200" b="0" smtClean="0">
                <a:ea typeface="宋体" panose="02010600030101010101" pitchFamily="2" charset="-122"/>
              </a:rPr>
              <a:pPr algn="r">
                <a:defRPr/>
              </a:pPr>
              <a:t>‹#›</a:t>
            </a:fld>
            <a:endParaRPr lang="en-US" altLang="zh-CN" sz="1200" b="0" smtClean="0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228600" y="64008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zh-CN" b="0" smtClean="0">
                <a:solidFill>
                  <a:srgbClr val="000099"/>
                </a:solidFill>
                <a:ea typeface="宋体" panose="02010600030101010101" pitchFamily="2" charset="-122"/>
              </a:rPr>
              <a:t>Programming  the  World  Wide  Web</a:t>
            </a:r>
            <a:endParaRPr lang="en-US" altLang="zh-CN" sz="1200" b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400" b="1">
          <a:solidFill>
            <a:schemeClr val="tx1"/>
          </a:solidFill>
          <a:latin typeface="+mn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400" b="1">
          <a:solidFill>
            <a:schemeClr val="tx1"/>
          </a:solidFill>
          <a:latin typeface="+mn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audio" Target="../media/media28.wma"/><Relationship Id="rId7" Type="http://schemas.openxmlformats.org/officeDocument/2006/relationships/oleObject" Target="../embeddings/oleObject2.bin"/><Relationship Id="rId2" Type="http://schemas.microsoft.com/office/2007/relationships/media" Target="../media/media28.wma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wma"/><Relationship Id="rId1" Type="http://schemas.microsoft.com/office/2007/relationships/media" Target="../media/media36.wma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wma"/><Relationship Id="rId1" Type="http://schemas.microsoft.com/office/2007/relationships/media" Target="../media/media37.wma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wma"/><Relationship Id="rId1" Type="http://schemas.microsoft.com/office/2007/relationships/media" Target="../media/media38.wm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wma"/><Relationship Id="rId1" Type="http://schemas.microsoft.com/office/2007/relationships/media" Target="../media/media39.wm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wma"/><Relationship Id="rId1" Type="http://schemas.microsoft.com/office/2007/relationships/media" Target="../media/media40.wm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wma"/><Relationship Id="rId1" Type="http://schemas.microsoft.com/office/2007/relationships/media" Target="../media/media41.wma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wma"/><Relationship Id="rId1" Type="http://schemas.microsoft.com/office/2007/relationships/media" Target="../media/media42.wma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wma"/><Relationship Id="rId1" Type="http://schemas.microsoft.com/office/2007/relationships/media" Target="../media/media43.wma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wma"/><Relationship Id="rId1" Type="http://schemas.microsoft.com/office/2007/relationships/media" Target="../media/media44.wma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wma"/><Relationship Id="rId1" Type="http://schemas.microsoft.com/office/2007/relationships/media" Target="../media/media45.wma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wma"/><Relationship Id="rId1" Type="http://schemas.microsoft.com/office/2007/relationships/media" Target="../media/media46.wma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wma"/><Relationship Id="rId1" Type="http://schemas.microsoft.com/office/2007/relationships/media" Target="../media/media47.wm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wma"/><Relationship Id="rId1" Type="http://schemas.microsoft.com/office/2007/relationships/media" Target="../media/media48.wma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wma"/><Relationship Id="rId1" Type="http://schemas.microsoft.com/office/2007/relationships/media" Target="../media/media49.wma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wma"/><Relationship Id="rId1" Type="http://schemas.microsoft.com/office/2007/relationships/media" Target="../media/media50.wma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wma"/><Relationship Id="rId1" Type="http://schemas.microsoft.com/office/2007/relationships/media" Target="../media/media51.wma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wma"/><Relationship Id="rId1" Type="http://schemas.microsoft.com/office/2007/relationships/media" Target="../media/media52.wma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wma"/><Relationship Id="rId1" Type="http://schemas.microsoft.com/office/2007/relationships/media" Target="../media/media53.wma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audio" Target="../media/media54.wma"/><Relationship Id="rId7" Type="http://schemas.openxmlformats.org/officeDocument/2006/relationships/oleObject" Target="../embeddings/oleObject4.bin"/><Relationship Id="rId2" Type="http://schemas.microsoft.com/office/2007/relationships/media" Target="../media/media54.wma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image" Target="../media/image2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8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5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5.wma"/><Relationship Id="rId7" Type="http://schemas.openxmlformats.org/officeDocument/2006/relationships/image" Target="../media/image2.png"/><Relationship Id="rId2" Type="http://schemas.microsoft.com/office/2007/relationships/media" Target="../media/media55.wma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wma"/><Relationship Id="rId1" Type="http://schemas.microsoft.com/office/2007/relationships/media" Target="../media/media57.wm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wma"/><Relationship Id="rId1" Type="http://schemas.microsoft.com/office/2007/relationships/media" Target="../media/media56.wma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wma"/><Relationship Id="rId1" Type="http://schemas.microsoft.com/office/2007/relationships/media" Target="../media/media58.wma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wma"/><Relationship Id="rId1" Type="http://schemas.microsoft.com/office/2007/relationships/media" Target="../media/media59.wm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28675" y="1747838"/>
            <a:ext cx="7473950" cy="628650"/>
          </a:xfrm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sz="3200" smtClean="0">
                <a:ea typeface="宋体" panose="02010600030101010101" pitchFamily="2" charset="-122"/>
              </a:rPr>
              <a:t>Part 2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890588" y="2743200"/>
            <a:ext cx="7396162" cy="939800"/>
          </a:xfrm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zh-CN" smtClean="0">
                <a:solidFill>
                  <a:srgbClr val="000099"/>
                </a:solidFill>
                <a:ea typeface="宋体" panose="02010600030101010101" pitchFamily="2" charset="-122"/>
              </a:rPr>
              <a:t>Introduction to XHTML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7124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2.3 HTML Document Structure</a:t>
            </a:r>
            <a:endParaRPr lang="en-US" altLang="zh-CN" sz="320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425" indent="-225425"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225425" indent="-225425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Every XHTML document begin with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html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</a:t>
            </a:r>
          </a:p>
          <a:p>
            <a:pPr marL="225425" indent="-225425"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225425" indent="-225425"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225425" indent="-225425"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225425" indent="-225425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html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&gt;,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head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&gt;,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title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&gt;, and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body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are usually required in every document.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44"/>
    </mc:Choice>
    <mc:Fallback xmlns="">
      <p:transition spd="slow" advTm="111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2.3 HTML Document Structure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whole document must have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html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as its root.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A document consists of a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head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and a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body.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title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is used to give the document a title, which is normally displayed in the browser’s window title bar.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Example: 2-test.html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38"/>
    </mc:Choice>
    <mc:Fallback xmlns="">
      <p:transition spd="slow" advTm="70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2.4 Basic Text Markup-2.4.1 Paragraphs</a:t>
            </a:r>
            <a:endParaRPr lang="en-US" altLang="zh-CN" sz="24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10600" cy="5181600"/>
          </a:xfrm>
        </p:spPr>
        <p:txBody>
          <a:bodyPr/>
          <a:lstStyle/>
          <a:p>
            <a:pPr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Text is normally placed in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paragraph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elements.</a:t>
            </a:r>
          </a:p>
          <a:p>
            <a:pPr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  <a:defRPr/>
            </a:pP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Paragraph Elements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p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breaks the current line and inserts a blank line. Then, the new line gets the beginning of the content of the paragraph.</a:t>
            </a:r>
          </a:p>
          <a:p>
            <a:pPr lvl="1"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browser puts as many words of the paragraph’s content as will fit in each line.</a:t>
            </a:r>
          </a:p>
          <a:p>
            <a:pPr lvl="1"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57200" lvl="1" indent="0"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Example: 2-lamb.html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753"/>
    </mc:Choice>
    <mc:Fallback xmlns="">
      <p:transition spd="slow" advTm="17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2.4 Basic Text Markup-2.4.1 Paragraphs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Another example,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&lt;html&gt;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  &lt;head&gt; &lt;title&gt; Our first document &lt;/title&gt;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 &lt;/head&gt;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 &lt;body&gt;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    &lt;p&gt;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     Greetings from your Webmaster! 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   &lt;/p&gt;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 &lt;/body&gt;</a:t>
            </a:r>
          </a:p>
          <a:p>
            <a:pPr lvl="1"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&lt;/html&gt;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92"/>
    </mc:Choice>
    <mc:Fallback xmlns="">
      <p:transition spd="slow" advTm="55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2.4 Basic Text Markup-2.4.2 Line breaks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8925" y="1752600"/>
            <a:ext cx="8610600" cy="441960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381000" indent="-381000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Line breaks</a:t>
            </a:r>
          </a:p>
          <a:p>
            <a:pPr marL="381000" indent="-381000">
              <a:lnSpc>
                <a:spcPct val="10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762000" lvl="1" indent="-304800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effect of the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br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/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is the same as that of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p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&gt;, except for the blank line.</a:t>
            </a:r>
          </a:p>
          <a:p>
            <a:pPr marL="762000" lvl="1" indent="-304800">
              <a:lnSpc>
                <a:spcPct val="10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762000" lvl="1" indent="-304800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No closing tag!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76"/>
    </mc:Choice>
    <mc:Fallback xmlns="">
      <p:transition spd="slow" advTm="88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2.4 Basic Text Markup-2.4.2 Line breaks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8925" y="762000"/>
            <a:ext cx="8610600" cy="5410200"/>
          </a:xfrm>
        </p:spPr>
        <p:txBody>
          <a:bodyPr/>
          <a:lstStyle/>
          <a:p>
            <a:pPr marL="381000" indent="-381000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of paragraphs and line breaks</a:t>
            </a:r>
          </a:p>
          <a:p>
            <a:pPr marL="893763" lvl="1" indent="-304800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On the plains of hesitation &lt;p&gt; bleach the </a:t>
            </a:r>
          </a:p>
          <a:p>
            <a:pPr marL="893763" lvl="1" indent="-304800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bones of countless millions &lt;/p&gt; </a:t>
            </a:r>
          </a:p>
          <a:p>
            <a:pPr marL="893763" lvl="1" indent="-304800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who, at the dawn of victory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br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/&gt; sat down </a:t>
            </a:r>
          </a:p>
          <a:p>
            <a:pPr marL="893763" lvl="1" indent="-304800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to wait, and waiting, died.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381000" indent="-381000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Typical display of this text ( 2-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linebreak.html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</a:p>
          <a:p>
            <a:pPr marL="804863" lvl="1" indent="-179388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On the plains of hesitation</a:t>
            </a:r>
          </a:p>
          <a:p>
            <a:pPr marL="804863" lvl="1" indent="-179388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804863" lvl="1" indent="-179388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bleach the bones of countless millions</a:t>
            </a:r>
          </a:p>
          <a:p>
            <a:pPr marL="804863" lvl="1" indent="-179388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804863" lvl="1" indent="-179388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who, at the dawn of victory</a:t>
            </a:r>
          </a:p>
          <a:p>
            <a:pPr marL="804863" lvl="1" indent="-179388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sat down to wait, and waiting, died.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83"/>
    </mc:Choice>
    <mc:Fallback xmlns="">
      <p:transition spd="slow" advTm="115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610600" cy="992188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2.4 Basic Text Markup-</a:t>
            </a:r>
            <a:b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			2.4.3 Preserving white space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8925" y="1752600"/>
            <a:ext cx="8610600" cy="4419600"/>
          </a:xfrm>
        </p:spPr>
        <p:txBody>
          <a:bodyPr/>
          <a:lstStyle/>
          <a:p>
            <a:pPr marL="381000" indent="-381000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Preserving white space</a:t>
            </a:r>
          </a:p>
          <a:p>
            <a:pPr marL="762000" lvl="1" indent="-304800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to preserve the white space in text.</a:t>
            </a:r>
          </a:p>
          <a:p>
            <a:pPr marL="762000" lvl="1" indent="-304800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 example (2-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pre.html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),</a:t>
            </a:r>
          </a:p>
          <a:p>
            <a:pPr marL="914400" lvl="2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&lt;pre&gt; </a:t>
            </a:r>
          </a:p>
          <a:p>
            <a:pPr marL="914400" lvl="2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Mary</a:t>
            </a:r>
          </a:p>
          <a:p>
            <a:pPr marL="914400" lvl="2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has</a:t>
            </a:r>
          </a:p>
          <a:p>
            <a:pPr marL="1771650" lvl="4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a</a:t>
            </a:r>
          </a:p>
          <a:p>
            <a:pPr marL="1771650" lvl="4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little</a:t>
            </a:r>
          </a:p>
          <a:p>
            <a:pPr marL="1771650" lvl="4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lamb.</a:t>
            </a:r>
          </a:p>
          <a:p>
            <a:pPr marL="914400" lvl="2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&lt;/pre&gt;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44"/>
    </mc:Choice>
    <mc:Fallback xmlns="">
      <p:transition spd="slow" advTm="126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2.4 Basic Text Markup-2.4.4 Headings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Headings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Six sizes, 1 - 6, specified with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h1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to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h6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1, 2, and 3 use font sizes that are larger than the default font size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4 uses the default size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5 and 6 use smaller font sizes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Example: 2-headings.html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29"/>
    </mc:Choice>
    <mc:Fallback xmlns="">
      <p:transition spd="slow" advTm="100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2.4 Text Markup-2.4.5 Block Quotations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Blockquote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Content of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blockquote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To set a block of text off from the normal flow and appearance of text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Browsers often indent the content on both sides.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Please analyze the display style of Fig 2.8 (2-blockquotes.html)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 typeface="Wingdings" panose="05000000000000000000" pitchFamily="2" charset="2"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50"/>
    </mc:Choice>
    <mc:Fallback xmlns="">
      <p:transition spd="slow" advTm="162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2.4 Text Markup -2.4.6 Font styles and sizes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Font Styles and Sizes (can be nested)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Bold  -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b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Italics -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Emphasis -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em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Monospace -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tt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83"/>
    </mc:Choice>
    <mc:Fallback xmlns="">
      <p:transition spd="slow" advTm="104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Contents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2.1 Origins and Evolution of HTML and XHTML</a:t>
            </a: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2.2 Basic syntax</a:t>
            </a: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2.3 Standard XHTML document structure</a:t>
            </a: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2.4 Basic text markup</a:t>
            </a: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2.5 Images</a:t>
            </a: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2.6 Hypertext links</a:t>
            </a: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2.7 Lists</a:t>
            </a: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2.8 Tables</a:t>
            </a: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2.9 Forms</a:t>
            </a:r>
          </a:p>
          <a:p>
            <a:r>
              <a:rPr lang="en-US" altLang="zh-CN" smtClean="0">
                <a:solidFill>
                  <a:schemeClr val="accent2"/>
                </a:solidFill>
                <a:ea typeface="宋体" panose="02010600030101010101" pitchFamily="2" charset="-122"/>
              </a:rPr>
              <a:t>2.14 Syntactic difference between HTML and XHTML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429"/>
    </mc:Choice>
    <mc:Fallback xmlns="">
      <p:transition spd="slow" advTm="195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2.4 Text Markup -2.4.6 Font styles and sizes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Superscripts and subscripts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Subscripts with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sub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Superscripts with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sup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Example: x&lt;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sub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&gt;2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&lt;/sub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sup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&gt;3&lt;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/sup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Display: x</a:t>
            </a:r>
            <a:r>
              <a:rPr lang="en-US" altLang="zh-CN" b="0" baseline="-25000" smtClean="0">
                <a:solidFill>
                  <a:schemeClr val="accent2"/>
                </a:solidFill>
                <a:ea typeface="宋体" panose="02010600030101010101" pitchFamily="2" charset="-122"/>
              </a:rPr>
              <a:t>2</a:t>
            </a:r>
            <a:r>
              <a:rPr lang="en-US" altLang="zh-CN" b="0" baseline="30000" smtClean="0">
                <a:solidFill>
                  <a:schemeClr val="accent2"/>
                </a:solidFill>
                <a:ea typeface="宋体" panose="02010600030101010101" pitchFamily="2" charset="-122"/>
              </a:rPr>
              <a:t>3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  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49"/>
    </mc:Choice>
    <mc:Fallback xmlns="">
      <p:transition spd="slow" advTm="64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2.4 Text Markup -2.4.7 Character entities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10600" cy="5334000"/>
          </a:xfrm>
        </p:spPr>
        <p:txBody>
          <a:bodyPr/>
          <a:lstStyle/>
          <a:p>
            <a:pPr>
              <a:spcBef>
                <a:spcPct val="20000"/>
              </a:spcBef>
              <a:buSzTx/>
              <a:tabLst>
                <a:tab pos="1146175" algn="l"/>
                <a:tab pos="2686050" algn="l"/>
              </a:tabLst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Character Entities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1146175" algn="l"/>
                <a:tab pos="2686050" algn="l"/>
              </a:tabLst>
            </a:pPr>
            <a:r>
              <a:rPr lang="en-US" altLang="zh-CN" sz="2000" b="0" smtClean="0">
                <a:solidFill>
                  <a:schemeClr val="accent1"/>
                </a:solidFill>
                <a:ea typeface="宋体" panose="02010600030101010101" pitchFamily="2" charset="-122"/>
              </a:rPr>
              <a:t>Char.		Entity		Meaning</a:t>
            </a:r>
            <a:r>
              <a:rPr lang="en-US" altLang="zh-CN" sz="2000" b="0" i="1" smtClean="0">
                <a:solidFill>
                  <a:schemeClr val="accent1"/>
                </a:solidFill>
                <a:ea typeface="宋体" panose="02010600030101010101" pitchFamily="2" charset="-122"/>
              </a:rPr>
              <a:t>	</a:t>
            </a:r>
            <a:endParaRPr lang="en-US" altLang="zh-CN" sz="2000" b="0" smtClean="0">
              <a:solidFill>
                <a:schemeClr val="accent1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1146175" algn="l"/>
                <a:tab pos="2686050" algn="l"/>
              </a:tabLst>
            </a:pPr>
            <a:r>
              <a:rPr lang="en-US" altLang="zh-CN" sz="2000" b="0" smtClean="0">
                <a:solidFill>
                  <a:schemeClr val="accent2"/>
                </a:solidFill>
                <a:ea typeface="宋体" panose="02010600030101010101" pitchFamily="2" charset="-122"/>
              </a:rPr>
              <a:t>&amp;			&amp;amp;		Ampersand	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1146175" algn="l"/>
                <a:tab pos="2686050" algn="l"/>
              </a:tabLst>
            </a:pPr>
            <a:r>
              <a:rPr lang="en-US" altLang="zh-CN" sz="2000" b="0" smtClean="0">
                <a:solidFill>
                  <a:schemeClr val="accent2"/>
                </a:solidFill>
                <a:ea typeface="宋体" panose="02010600030101010101" pitchFamily="2" charset="-122"/>
              </a:rPr>
              <a:t>&lt;			&amp;lt;		Less than	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1146175" algn="l"/>
                <a:tab pos="2686050" algn="l"/>
              </a:tabLst>
            </a:pPr>
            <a:r>
              <a:rPr lang="en-US" altLang="zh-CN" sz="2000" b="0" smtClean="0">
                <a:solidFill>
                  <a:schemeClr val="accent2"/>
                </a:solidFill>
                <a:ea typeface="宋体" panose="02010600030101010101" pitchFamily="2" charset="-122"/>
              </a:rPr>
              <a:t>&gt;			&amp;gt;		Greater than	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1146175" algn="l"/>
                <a:tab pos="2686050" algn="l"/>
              </a:tabLst>
            </a:pPr>
            <a:r>
              <a:rPr lang="en-US" altLang="zh-CN" sz="2000" b="0" smtClean="0">
                <a:solidFill>
                  <a:schemeClr val="accent2"/>
                </a:solidFill>
                <a:ea typeface="宋体" panose="02010600030101010101" pitchFamily="2" charset="-122"/>
              </a:rPr>
              <a:t>”			&amp;quot;		Double quote	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1146175" algn="l"/>
                <a:tab pos="2686050" algn="l"/>
              </a:tabLst>
            </a:pPr>
            <a:r>
              <a:rPr lang="en-US" altLang="zh-CN" sz="2000" b="0" smtClean="0">
                <a:solidFill>
                  <a:schemeClr val="accent2"/>
                </a:solidFill>
                <a:ea typeface="宋体" panose="02010600030101010101" pitchFamily="2" charset="-122"/>
              </a:rPr>
              <a:t>’			&amp;apos;		Single quote	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1146175" algn="l"/>
                <a:tab pos="2686050" algn="l"/>
              </a:tabLst>
            </a:pPr>
            <a:r>
              <a:rPr lang="en-US" altLang="zh-CN" sz="2000" b="0" smtClean="0">
                <a:solidFill>
                  <a:schemeClr val="accent2"/>
                </a:solidFill>
                <a:ea typeface="宋体" panose="02010600030101010101" pitchFamily="2" charset="-122"/>
              </a:rPr>
              <a:t>¼			&amp;frac14;		One-quarter	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1146175" algn="l"/>
                <a:tab pos="2686050" algn="l"/>
              </a:tabLst>
            </a:pPr>
            <a:r>
              <a:rPr lang="en-US" altLang="zh-CN" sz="2000" b="0" smtClean="0">
                <a:solidFill>
                  <a:schemeClr val="accent2"/>
                </a:solidFill>
                <a:ea typeface="宋体" panose="02010600030101010101" pitchFamily="2" charset="-122"/>
              </a:rPr>
              <a:t>½			&amp;frac12;		One-half	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1146175" algn="l"/>
                <a:tab pos="2686050" algn="l"/>
              </a:tabLst>
            </a:pPr>
            <a:r>
              <a:rPr lang="en-US" altLang="zh-CN" sz="2000" b="0" smtClean="0">
                <a:solidFill>
                  <a:schemeClr val="accent2"/>
                </a:solidFill>
                <a:ea typeface="宋体" panose="02010600030101010101" pitchFamily="2" charset="-122"/>
              </a:rPr>
              <a:t>¾			&amp;frac34;		Three-quarters	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1146175" algn="l"/>
                <a:tab pos="2686050" algn="l"/>
              </a:tabLst>
            </a:pPr>
            <a:r>
              <a:rPr lang="en-US" altLang="zh-CN" sz="2000" b="0" smtClean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</a:t>
            </a:r>
            <a:r>
              <a:rPr lang="en-US" altLang="zh-CN" sz="2000" b="0" smtClean="0">
                <a:solidFill>
                  <a:schemeClr val="accent2"/>
                </a:solidFill>
                <a:ea typeface="宋体" panose="02010600030101010101" pitchFamily="2" charset="-122"/>
              </a:rPr>
              <a:t>			&amp;deg;		Degree	</a:t>
            </a:r>
          </a:p>
          <a:p>
            <a:pPr lvl="1">
              <a:spcBef>
                <a:spcPct val="20000"/>
              </a:spcBef>
              <a:buSzTx/>
              <a:buFontTx/>
              <a:buNone/>
              <a:tabLst>
                <a:tab pos="1146175" algn="l"/>
                <a:tab pos="2686050" algn="l"/>
              </a:tabLst>
            </a:pPr>
            <a:r>
              <a:rPr lang="en-US" altLang="zh-CN" sz="2000" b="0" smtClean="0">
                <a:solidFill>
                  <a:schemeClr val="accent2"/>
                </a:solidFill>
                <a:ea typeface="宋体" panose="02010600030101010101" pitchFamily="2" charset="-122"/>
              </a:rPr>
              <a:t>(space)	&amp;nbsp;		Non-breaking space</a:t>
            </a:r>
            <a:r>
              <a:rPr lang="en-US" altLang="zh-CN" b="0" smtClean="0">
                <a:ea typeface="宋体" panose="02010600030101010101" pitchFamily="2" charset="-122"/>
              </a:rPr>
              <a:t>	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055"/>
    </mc:Choice>
    <mc:Fallback xmlns="">
      <p:transition spd="slow" advTm="205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2.4 Text Markup -2.4.8(Horizontal rule)</a:t>
            </a:r>
            <a:endParaRPr lang="zh-CN" altLang="en-US" sz="32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endParaRPr lang="en-US" altLang="zh-CN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Horizontal rules</a:t>
            </a:r>
          </a:p>
          <a:p>
            <a:pPr lvl="1"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hr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/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draws a line across the display, after a line break</a:t>
            </a:r>
          </a:p>
          <a:p>
            <a:pPr lvl="1"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Typically, the line is 3 pixels thick.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85"/>
    </mc:Choice>
    <mc:Fallback xmlns="">
      <p:transition spd="slow" advTm="52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2.4 Text Markup -2.4.9(meta element)</a:t>
            </a:r>
            <a:endParaRPr lang="zh-CN" altLang="en-US" sz="32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meta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element is used to provide additional information about a document.</a:t>
            </a:r>
          </a:p>
          <a:p>
            <a:pPr lvl="1"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It is usually included in the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head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element. </a:t>
            </a:r>
          </a:p>
          <a:p>
            <a:pPr lvl="1"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It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has no content; rather, all the information provided is specified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with attributes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. 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At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a minimum, the meta tag specifies the character set used to write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document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. 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 example,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&lt;meta charset=“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utf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-8”/&gt;</a:t>
            </a:r>
          </a:p>
          <a:p>
            <a:pPr lvl="2"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8-bit Unicode </a:t>
            </a: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Transformation Format (</a:t>
            </a:r>
            <a:r>
              <a:rPr lang="en-US" altLang="zh-CN" b="0" dirty="0" err="1">
                <a:solidFill>
                  <a:srgbClr val="FF0000"/>
                </a:solidFill>
                <a:ea typeface="宋体" panose="02010600030101010101" pitchFamily="2" charset="-122"/>
              </a:rPr>
              <a:t>UTF</a:t>
            </a: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-8)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. This character set uses from 1 byte to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6 bytes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to represent a character, but is backward compatible with the ASCII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character set.</a:t>
            </a:r>
            <a:endParaRPr lang="zh-CN" altLang="en-US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0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747"/>
    </mc:Choice>
    <mc:Fallback xmlns="">
      <p:transition spd="slow" advTm="183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2.5 Images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610600" cy="4876800"/>
          </a:xfrm>
        </p:spPr>
        <p:txBody>
          <a:bodyPr/>
          <a:lstStyle/>
          <a:p>
            <a:pPr marL="168275" indent="-168275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Images are inserted into a document by the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img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/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with the </a:t>
            </a:r>
            <a:r>
              <a:rPr lang="en-US" altLang="zh-CN" b="0" i="1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src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attribute</a:t>
            </a:r>
          </a:p>
          <a:p>
            <a:pPr marL="168275" indent="-168275"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512763" lvl="1" indent="-165100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alt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can be used when:</a:t>
            </a:r>
          </a:p>
          <a:p>
            <a:pPr marL="1258888" lvl="3">
              <a:lnSpc>
                <a:spcPct val="11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Non-graphical browsers.</a:t>
            </a:r>
          </a:p>
          <a:p>
            <a:pPr marL="1258888" lvl="3">
              <a:lnSpc>
                <a:spcPct val="11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Browsers with images turned off.</a:t>
            </a:r>
          </a:p>
          <a:p>
            <a:pPr marL="512763" lvl="1" indent="-165100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    </a:t>
            </a:r>
          </a:p>
          <a:p>
            <a:pPr marL="512763" lvl="1" indent="-165100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	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img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src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= "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comets.jpg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"  alt = "Picture of comets"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/&gt;</a:t>
            </a:r>
          </a:p>
          <a:p>
            <a:pPr marL="168275" indent="-168275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28"/>
    </mc:Choice>
    <mc:Fallback xmlns="">
      <p:transition spd="slow" advTm="140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2.5 Images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img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has 30 different attributes, including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width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and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height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(in pixels).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2-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boy.html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12"/>
    </mc:Choice>
    <mc:Fallback xmlns="">
      <p:transition spd="slow" advTm="36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2.6 Hypertext Links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Hypertext is the essence of the Web!</a:t>
            </a:r>
          </a:p>
          <a:p>
            <a:pPr>
              <a:lnSpc>
                <a:spcPct val="14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A link is specified with the </a:t>
            </a:r>
            <a:r>
              <a:rPr lang="en-US" altLang="zh-CN" b="0" i="1" smtClean="0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(hypertext reference) attribute of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a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(the anchor tag).</a:t>
            </a:r>
          </a:p>
          <a:p>
            <a:pPr lvl="1">
              <a:lnSpc>
                <a:spcPct val="14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content of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a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is the visual link in the document.</a:t>
            </a:r>
          </a:p>
          <a:p>
            <a:pPr lvl="1">
              <a:lnSpc>
                <a:spcPct val="14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If the target is a document in the same directory, the target is the document’s file name.</a:t>
            </a:r>
          </a:p>
          <a:p>
            <a:pPr lvl="1">
              <a:lnSpc>
                <a:spcPct val="14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Note: Relative addressing of targets is easier to maintain and more portable than absolute addressing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58"/>
    </mc:Choice>
    <mc:Fallback xmlns="">
      <p:transition spd="slow" advTm="163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610600" cy="611188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2.6 Hypertext Links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endParaRPr lang="en-US" altLang="zh-CN" sz="2800" b="0" smtClean="0">
              <a:ea typeface="宋体" panose="02010600030101010101" pitchFamily="2" charset="-122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7388"/>
            <a:ext cx="8610600" cy="57134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&lt;html&gt;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&lt;head&gt; &lt;title&gt; Links &lt;/title&gt; &lt;/head&gt;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&lt;body&gt;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		&lt;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h1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 Aidan's Airplanes &lt;/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h1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		&lt;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h2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 The best in used airplanes &lt;/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h2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		&lt;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h3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 "We've got them by the 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hangarful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" &lt;/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h3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		&lt;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h2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 Special of the month &lt;/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h2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		&lt;p&gt;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	1960 Cessna 210 &lt;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br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/&gt;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	&lt;a 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= "</a:t>
            </a:r>
            <a:r>
              <a:rPr lang="en-US" altLang="zh-CN" sz="2000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C210data.html</a:t>
            </a: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"&gt;   Information on the Cessna 210 &lt;/a&gt;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		&lt;/p&gt;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&lt;/body&gt;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&lt;/html&gt;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2-</a:t>
            </a:r>
            <a:r>
              <a:rPr lang="en-US" altLang="zh-CN" sz="20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link.html</a:t>
            </a:r>
            <a:r>
              <a:rPr lang="en-US" altLang="zh-CN" sz="20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and 2-</a:t>
            </a:r>
            <a:r>
              <a:rPr lang="en-US" altLang="zh-CN" sz="2000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linksu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b.html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51"/>
    </mc:Choice>
    <mc:Fallback xmlns="">
      <p:transition spd="slow" advTm="40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2.6 Hypertext Links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graphicFrame>
        <p:nvGraphicFramePr>
          <p:cNvPr id="119813" name="Object 5"/>
          <p:cNvGraphicFramePr>
            <a:graphicFrameLocks noChangeAspect="1"/>
          </p:cNvGraphicFramePr>
          <p:nvPr/>
        </p:nvGraphicFramePr>
        <p:xfrm>
          <a:off x="5105400" y="1752600"/>
          <a:ext cx="38862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9" name="Document" r:id="rId5" imgW="5248656" imgH="3483864" progId="Word.Document.8">
                  <p:embed/>
                </p:oleObj>
              </mc:Choice>
              <mc:Fallback>
                <p:oleObj name="Document" r:id="rId5" imgW="5248656" imgH="3483864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752600"/>
                        <a:ext cx="38862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6"/>
          <p:cNvGraphicFramePr>
            <a:graphicFrameLocks noChangeAspect="1"/>
          </p:cNvGraphicFramePr>
          <p:nvPr/>
        </p:nvGraphicFramePr>
        <p:xfrm>
          <a:off x="304800" y="1752600"/>
          <a:ext cx="47244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0" name="Document" r:id="rId7" imgW="5477256" imgH="2429256" progId="Word.Document.8">
                  <p:embed/>
                </p:oleObj>
              </mc:Choice>
              <mc:Fallback>
                <p:oleObj name="Document" r:id="rId7" imgW="5477256" imgH="2429256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52600"/>
                        <a:ext cx="472440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9"/>
    </mc:Choice>
    <mc:Fallback xmlns="">
      <p:transition spd="slow" advTm="10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2.6 Hypertext Links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425" indent="-225425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If the target is not at the beginning of the document, the target spot must be marked.  </a:t>
            </a:r>
          </a:p>
          <a:p>
            <a:pPr marL="225425" indent="-225425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Target labels can be defined in many tags with 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id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attribute, as in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&lt;h1 id = "baskets"&gt; Baskets &lt;/h1&gt;</a:t>
            </a:r>
          </a:p>
          <a:p>
            <a:pPr marL="225425" indent="-225425"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link to an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id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must be preceded by a pound sign (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#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);</a:t>
            </a:r>
          </a:p>
          <a:p>
            <a:pPr lvl="1" indent="-285750">
              <a:lnSpc>
                <a:spcPct val="100000"/>
              </a:lnSpc>
              <a:spcBef>
                <a:spcPct val="20000"/>
              </a:spcBef>
              <a:buSzTx/>
              <a:buFont typeface="Wingdings" panose="05000000000000000000" pitchFamily="2" charset="2"/>
              <a:buChar char="ü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If 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is in the same document, the target could be</a:t>
            </a:r>
          </a:p>
          <a:p>
            <a:pPr marL="914400" lvl="2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&lt;a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= "#baskets"&gt; </a:t>
            </a:r>
          </a:p>
          <a:p>
            <a:pPr marL="400050" lvl="1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           What about baskets? &lt;/a&gt;</a:t>
            </a:r>
          </a:p>
          <a:p>
            <a:pPr marL="742950" lvl="1" indent="-342900">
              <a:lnSpc>
                <a:spcPct val="100000"/>
              </a:lnSpc>
              <a:spcBef>
                <a:spcPct val="20000"/>
              </a:spcBef>
              <a:buSzTx/>
              <a:buFont typeface="Wingdings" panose="05000000000000000000" pitchFamily="2" charset="2"/>
              <a:buChar char="ü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If the target is in a different document, the document reference must be as follows</a:t>
            </a:r>
          </a:p>
          <a:p>
            <a:pPr marL="914400" lvl="2" indent="0">
              <a:lnSpc>
                <a:spcPct val="10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&lt;a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= "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myAd.html#baskets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”&gt; Baskets &lt;/a&gt;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60"/>
    </mc:Choice>
    <mc:Fallback xmlns="">
      <p:transition spd="slow" advTm="145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92100" y="74613"/>
            <a:ext cx="8610600" cy="611187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2.1 Origins and Evolution of HTML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685800"/>
            <a:ext cx="8610600" cy="4953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HTML was derived from SGML.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Original intent of HTML: General layout of documents that could be displayed by a wide variety of computers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Versions: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In late 1994, Tim Berners-Lee, who developed the initial version of HTML.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first HTML standard, HTML 2.0, was released in 1995.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746125" y="6078538"/>
            <a:ext cx="268287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733425" y="5822950"/>
            <a:ext cx="64770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>
                <a:solidFill>
                  <a:schemeClr val="accent1"/>
                </a:solidFill>
                <a:ea typeface="宋体" panose="02010600030101010101" pitchFamily="2" charset="-122"/>
              </a:rPr>
              <a:t>SGML: Standard generalized markup language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801"/>
    </mc:Choice>
    <mc:Fallback xmlns="">
      <p:transition spd="slow" advTm="205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2.6 Hypertext Links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Links can have images: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&lt;a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= "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c210data.html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“&gt;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img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src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= "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smallplane.jpg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”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height=“20”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width=“20”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alt = "Small picture of an airplane “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/&gt;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Info on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C210</a:t>
            </a:r>
            <a:endParaRPr lang="en-US" altLang="zh-CN" b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	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&lt;/a&gt;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2-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linking.html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endParaRPr lang="zh-CN" altLang="en-US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81"/>
    </mc:Choice>
    <mc:Fallback xmlns="">
      <p:transition spd="slow" advTm="63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exercises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Create an html document with the following features</a:t>
            </a:r>
          </a:p>
          <a:p>
            <a:pPr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(1) Display your name by the &lt;title&gt; tag.   </a:t>
            </a:r>
          </a:p>
          <a:p>
            <a:pPr>
              <a:buFontTx/>
              <a:buNone/>
            </a:pPr>
            <a:endParaRPr lang="zh-CN" altLang="en-US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(2) There are three parts, and each part has a heading and a paragraph. The three parts are used to introduce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you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your mother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and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your father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. You can just make up the content.</a:t>
            </a:r>
          </a:p>
          <a:p>
            <a:pPr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(3) There is a link in the paragraph of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you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to 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NJUPT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home page.</a:t>
            </a:r>
          </a:p>
          <a:p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(4)There is at least one line of comment in the html document.</a:t>
            </a:r>
          </a:p>
          <a:p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Notice: send to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hjymail@163.com</a:t>
            </a:r>
            <a:endParaRPr lang="en-US" altLang="zh-CN" b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14"/>
    </mc:Choice>
    <mc:Fallback xmlns="">
      <p:transition spd="slow" advTm="141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2.7 Lists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Contents</a:t>
            </a:r>
          </a:p>
          <a:p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2.7.1 Unordered list</a:t>
            </a:r>
          </a:p>
          <a:p>
            <a:pPr lvl="1"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2.7.2 Ordered list</a:t>
            </a:r>
          </a:p>
          <a:p>
            <a:pPr lvl="1"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/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2.7.3 Definition list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02"/>
    </mc:Choice>
    <mc:Fallback xmlns="">
      <p:transition spd="slow" advTm="112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2.7 Lists -2.7.1 Unordered list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list is the content of the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ul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</a:t>
            </a:r>
          </a:p>
          <a:p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Each item in a list is specified with an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li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tag. When the item is displayed, it is preceded with a bullet. </a:t>
            </a:r>
          </a:p>
          <a:p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2-unordered.html.</a:t>
            </a:r>
          </a:p>
          <a:p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33"/>
    </mc:Choice>
    <mc:Fallback xmlns="">
      <p:transition spd="slow" advTm="91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2.7 Lists -2.7.2 Ordered list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list is the content of the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ol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Each item in the display is preceded by a sequence value, such as 1, 2, 3, etc.</a:t>
            </a:r>
          </a:p>
          <a:p>
            <a:pPr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2-ordered.html.</a:t>
            </a:r>
          </a:p>
          <a:p>
            <a:endParaRPr lang="zh-CN" altLang="en-US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56"/>
    </mc:Choice>
    <mc:Fallback xmlns="">
      <p:transition spd="slow" advTm="55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2.7 Lists -2.7.2 Ordered list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list is the content of the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ol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Each item in the display is preceded by a sequence value, such as 1, 2, 3, etc.</a:t>
            </a:r>
          </a:p>
          <a:p>
            <a:pPr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2-ordered.html.</a:t>
            </a:r>
          </a:p>
          <a:p>
            <a:endParaRPr lang="zh-CN" altLang="en-US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0"/>
    </mc:Choice>
    <mc:Fallback xmlns="">
      <p:transition spd="slow" advTm="5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2.7 Lists-2.7.3 Definition list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Definition lists are used to specify lists of terms and their definitions, such as glossaries.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List is the content of the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dl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Terms being defined are the content of the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dt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definitions themselves are the content of the &lt;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dd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2-definition.html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18"/>
    </mc:Choice>
    <mc:Fallback xmlns="">
      <p:transition spd="slow" advTm="117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2.8 Tables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table is a matrix of cells, each possibly having content.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cells can include almost any element.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Some cells have row or column labels and some have data.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table is specified with a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&lt;table&gt;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tag.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border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in the &lt;table&gt; tag specifies a border. 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If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border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is set to "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border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", the browser’s default border width applies.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border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can be set to a number, which will be the border width.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Without 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border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attribute, the table will have no lines!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687"/>
    </mc:Choice>
    <mc:Fallback xmlns="">
      <p:transition spd="slow" advTm="304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2.8 Tables</a:t>
            </a:r>
            <a:r>
              <a:rPr lang="en-US" altLang="zh-CN" sz="3200" smtClean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SzTx/>
              <a:buFont typeface="Times" panose="02020603050405020304" pitchFamily="18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Tables are given titles with the </a:t>
            </a:r>
            <a:r>
              <a:rPr lang="en-US" altLang="zh-CN" b="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&lt;caption&gt;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tag, which can immediately follow the 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&lt;table&gt;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tag.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 typeface="Times" panose="02020603050405020304" pitchFamily="18" charset="0"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Each row of a table is specified as the content of a </a:t>
            </a:r>
            <a:r>
              <a:rPr lang="en-US" altLang="zh-CN" b="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err="1" smtClean="0">
                <a:solidFill>
                  <a:schemeClr val="accent1"/>
                </a:solidFill>
                <a:ea typeface="宋体" panose="02010600030101010101" pitchFamily="2" charset="-122"/>
              </a:rPr>
              <a:t>tr</a:t>
            </a:r>
            <a:r>
              <a:rPr lang="en-US" altLang="zh-CN" b="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&gt;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tag.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row headings are specified as the content of a </a:t>
            </a:r>
            <a:r>
              <a:rPr lang="en-US" altLang="zh-CN" b="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err="1" smtClean="0">
                <a:solidFill>
                  <a:schemeClr val="accent1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&gt;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tag.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contents of a data cell is specified as the content of a </a:t>
            </a:r>
            <a:r>
              <a:rPr lang="en-US" altLang="zh-CN" b="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&lt;td&gt;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tag.</a:t>
            </a:r>
          </a:p>
          <a:p>
            <a:pPr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2-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table.html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18"/>
    </mc:Choice>
    <mc:Fallback xmlns="">
      <p:transition spd="slow" advTm="166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11426" y="152400"/>
            <a:ext cx="8610600" cy="611187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2.8 Tables-2.8.2 </a:t>
            </a:r>
            <a:r>
              <a:rPr lang="en-US" altLang="zh-CN" sz="3200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rowspan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3200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colspan</a:t>
            </a:r>
            <a:endParaRPr lang="en-US" altLang="zh-CN" sz="3200" i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610600" cy="5486400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table can have multiple levels of row or column labels.</a:t>
            </a:r>
          </a:p>
          <a:p>
            <a:pPr lvl="1">
              <a:lnSpc>
                <a:spcPct val="125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 example, the </a:t>
            </a:r>
            <a:r>
              <a:rPr lang="en-US" altLang="zh-CN" b="0" i="1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colspan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can be set in the &lt;</a:t>
            </a:r>
            <a:r>
              <a:rPr lang="en-US" altLang="zh-CN" b="0" i="1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or &lt;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td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to specify that the label or data can span some number of columns.</a:t>
            </a:r>
          </a:p>
          <a:p>
            <a:pPr>
              <a:lnSpc>
                <a:spcPct val="7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</a:t>
            </a:r>
          </a:p>
          <a:p>
            <a:pPr marL="0" indent="0">
              <a:lnSpc>
                <a:spcPct val="7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tr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  <a:p>
            <a:pPr marL="0" indent="0">
              <a:lnSpc>
                <a:spcPct val="7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colspan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= "3"&gt; Fruit Juice Drinks &lt;/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  <a:p>
            <a:pPr marL="0" indent="0">
              <a:lnSpc>
                <a:spcPct val="7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&lt;/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tr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  <a:p>
            <a:pPr marL="0" indent="0">
              <a:lnSpc>
                <a:spcPct val="7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tr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  <a:p>
            <a:pPr lvl="2">
              <a:lnSpc>
                <a:spcPct val="7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 Orange &lt;/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  <a:p>
            <a:pPr lvl="2">
              <a:lnSpc>
                <a:spcPct val="7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 Apple &lt;/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  <a:p>
            <a:pPr lvl="2">
              <a:lnSpc>
                <a:spcPct val="7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 Screwdriver &lt;/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  <a:p>
            <a:pPr marL="269875" lvl="2" indent="0">
              <a:lnSpc>
                <a:spcPct val="7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&lt;/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tr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</a:t>
            </a:r>
          </a:p>
        </p:txBody>
      </p:sp>
      <p:pic>
        <p:nvPicPr>
          <p:cNvPr id="43012" name="Picture 5" descr="ch2_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3"/>
          <a:stretch>
            <a:fillRect/>
          </a:stretch>
        </p:blipFill>
        <p:spPr bwMode="auto">
          <a:xfrm>
            <a:off x="4114800" y="3886200"/>
            <a:ext cx="4572000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829"/>
    </mc:Choice>
    <mc:Fallback xmlns="">
      <p:transition spd="slow" advTm="230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92100" y="74613"/>
            <a:ext cx="8610600" cy="611187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2.1 Origins and Evolution of HTML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685800"/>
            <a:ext cx="8610600" cy="4953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HTML was derived from SGML.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Original intent of HTML: General layout of documents that could be displayed by a wide variety of computers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Versions: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HTML 4.0 – 1997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Introduced many new features and deprecated many older features.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HTML 4.01 - 1999 - A cleanup of 4.0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XHTML 1.0 - 2000</a:t>
            </a:r>
          </a:p>
          <a:p>
            <a:pPr lvl="2"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Just 4.01 defined using XML, instead of SGML.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46125" y="6078538"/>
            <a:ext cx="268287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733425" y="5822950"/>
            <a:ext cx="64770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zh-CN">
                <a:solidFill>
                  <a:schemeClr val="accent1"/>
                </a:solidFill>
                <a:ea typeface="宋体" panose="02010600030101010101" pitchFamily="2" charset="-122"/>
              </a:rPr>
              <a:t>SGML: Standard generalized markup language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76"/>
    </mc:Choice>
    <mc:Fallback xmlns="">
      <p:transition spd="slow" advTm="158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2.8 Tables-2.8.3 Table sections</a:t>
            </a:r>
            <a:endParaRPr lang="zh-CN" altLang="en-US" sz="32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5105400"/>
          </a:xfrm>
        </p:spPr>
        <p:txBody>
          <a:bodyPr/>
          <a:lstStyle/>
          <a:p>
            <a:pPr>
              <a:lnSpc>
                <a:spcPct val="6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sz="2800" b="0" i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Table Sections</a:t>
            </a:r>
          </a:p>
          <a:p>
            <a:pPr lvl="1">
              <a:lnSpc>
                <a:spcPct val="125000"/>
              </a:lnSpc>
              <a:spcBef>
                <a:spcPct val="20000"/>
              </a:spcBef>
              <a:buSzTx/>
              <a:buFontTx/>
              <a:buChar char="-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Header, body, and footer, which can be specified with the tag: </a:t>
            </a:r>
            <a:r>
              <a:rPr lang="en-US" altLang="zh-CN" b="0" i="1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thead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i="1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tbody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and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i="1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tfoot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respectively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.</a:t>
            </a:r>
          </a:p>
          <a:p>
            <a:pPr lvl="1">
              <a:lnSpc>
                <a:spcPct val="125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i="1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2-tablesection.html. Please also pay attention to 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CSS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18"/>
    </mc:Choice>
    <mc:Fallback xmlns="">
      <p:transition spd="slow" advTm="126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2.8 Tables -2.8.4 </a:t>
            </a:r>
            <a:r>
              <a:rPr lang="en-US" altLang="zh-CN" sz="32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align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altLang="zh-CN" sz="3200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valign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补充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align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controls the horizontal placement of  contents in a table cell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.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Values are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left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(for data default),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right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and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center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(for header default)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align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is an attribute of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&gt;,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&gt;, and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td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elements</a:t>
            </a:r>
          </a:p>
          <a:p>
            <a:pPr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i="1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valign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controls the vertical placement of contents of a table cell.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Values are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top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bottom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and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center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(default)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</a:pPr>
            <a:r>
              <a:rPr lang="en-US" altLang="zh-CN" b="0" i="1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valign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is an attribute of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th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and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td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elements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 show 2-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cell_align.html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 and display it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06"/>
    </mc:Choice>
    <mc:Fallback xmlns="">
      <p:transition spd="slow" advTm="187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exercises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Exercise 2.9 (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pp.93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</a:p>
          <a:p>
            <a:pPr marL="0" indent="0"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357188" indent="0">
              <a:lnSpc>
                <a:spcPct val="125000"/>
              </a:lnSpc>
              <a:buNone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Create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and test an HTML document that describes a table with the</a:t>
            </a:r>
          </a:p>
          <a:p>
            <a:pPr marL="357188" indent="0">
              <a:lnSpc>
                <a:spcPct val="125000"/>
              </a:lnSpc>
              <a:buNone/>
            </a:pP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following contents: The columns of the table must have the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headings “Pine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,” “Maple,” “Oak,” and “Fir.” The rows must have the labels “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Average Height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,” “Average Width,” “Typical Life Span,” and “Leaf Type.”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You can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make up the data cell values.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44"/>
    </mc:Choice>
    <mc:Fallback xmlns="">
      <p:transition spd="slow" advTm="119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(</a:t>
            </a:r>
            <a:r>
              <a:rPr lang="en-US" altLang="zh-CN" sz="3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pp.69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610600" cy="54864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form is the usual way that information is sent from a browser to a server.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HTML has tags to create a collection of objects that implement this information gathering.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objects are called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components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(e.g., radio buttons and checkboxes)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When the submit button of a form is clicked, the form’s values are sent to the server.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87"/>
    </mc:Choice>
    <mc:Fallback xmlns="">
      <p:transition spd="slow" advTm="118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611188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5438" y="838200"/>
            <a:ext cx="8610600" cy="5410200"/>
          </a:xfrm>
        </p:spPr>
        <p:txBody>
          <a:bodyPr/>
          <a:lstStyle/>
          <a:p>
            <a:pPr marL="177800" indent="-177800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All of the components of a form are defined in the content of a </a:t>
            </a:r>
            <a:r>
              <a:rPr lang="en-US" altLang="zh-CN" b="0" dirty="0" smtClean="0">
                <a:solidFill>
                  <a:schemeClr val="accent1"/>
                </a:solidFill>
                <a:ea typeface="宋体" pitchFamily="2" charset="-122"/>
              </a:rPr>
              <a:t>&lt;form&gt; 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tag</a:t>
            </a:r>
          </a:p>
          <a:p>
            <a:pPr marL="515938" lvl="1" indent="-180975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The only required attribute of &lt;</a:t>
            </a:r>
            <a:r>
              <a:rPr lang="en-US" altLang="zh-CN" b="0" dirty="0" smtClean="0">
                <a:solidFill>
                  <a:srgbClr val="FF0000"/>
                </a:solidFill>
                <a:ea typeface="宋体" pitchFamily="2" charset="-122"/>
              </a:rPr>
              <a:t>form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&gt; is </a:t>
            </a:r>
            <a:r>
              <a:rPr lang="en-US" altLang="zh-CN" b="0" i="1" dirty="0" smtClean="0">
                <a:solidFill>
                  <a:srgbClr val="FF0000"/>
                </a:solidFill>
                <a:ea typeface="宋体" pitchFamily="2" charset="-122"/>
              </a:rPr>
              <a:t>action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, which specifies the URL that is to be called when the submit button is clicked. For example,</a:t>
            </a:r>
          </a:p>
          <a:p>
            <a:pPr marL="334963" lvl="1" indent="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       </a:t>
            </a:r>
            <a:r>
              <a:rPr lang="en-US" altLang="zh-CN" b="0" dirty="0" smtClean="0">
                <a:solidFill>
                  <a:srgbClr val="FF0000"/>
                </a:solidFill>
                <a:ea typeface="宋体" pitchFamily="2" charset="-122"/>
              </a:rPr>
              <a:t>action ="http://</a:t>
            </a:r>
            <a:r>
              <a:rPr lang="en-US" altLang="zh-CN" b="0" dirty="0" err="1" smtClean="0">
                <a:solidFill>
                  <a:srgbClr val="FF0000"/>
                </a:solidFill>
                <a:ea typeface="宋体" pitchFamily="2" charset="-122"/>
              </a:rPr>
              <a:t>www.cs.ucp.edu</a:t>
            </a:r>
            <a:r>
              <a:rPr lang="en-US" altLang="zh-CN" b="0" dirty="0" smtClean="0">
                <a:solidFill>
                  <a:srgbClr val="FF0000"/>
                </a:solidFill>
                <a:ea typeface="宋体" pitchFamily="2" charset="-122"/>
              </a:rPr>
              <a:t>/</a:t>
            </a:r>
            <a:r>
              <a:rPr lang="en-US" altLang="zh-CN" b="0" dirty="0" err="1" smtClean="0">
                <a:solidFill>
                  <a:srgbClr val="FF0000"/>
                </a:solidFill>
                <a:ea typeface="宋体" pitchFamily="2" charset="-122"/>
              </a:rPr>
              <a:t>survey.php</a:t>
            </a:r>
            <a:r>
              <a:rPr lang="en-US" altLang="zh-CN" b="0" dirty="0" smtClean="0">
                <a:solidFill>
                  <a:srgbClr val="FF0000"/>
                </a:solidFill>
                <a:ea typeface="宋体" pitchFamily="2" charset="-122"/>
              </a:rPr>
              <a:t>"</a:t>
            </a:r>
          </a:p>
          <a:p>
            <a:pPr marL="966788" lvl="2" indent="-223838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If the form has no </a:t>
            </a:r>
            <a:r>
              <a:rPr lang="en-US" altLang="zh-CN" b="0" i="1" dirty="0" smtClean="0">
                <a:solidFill>
                  <a:srgbClr val="FF0000"/>
                </a:solidFill>
                <a:ea typeface="宋体" pitchFamily="2" charset="-122"/>
              </a:rPr>
              <a:t>action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, the value of </a:t>
            </a:r>
            <a:r>
              <a:rPr lang="en-US" altLang="zh-CN" b="0" i="1" dirty="0" smtClean="0">
                <a:solidFill>
                  <a:srgbClr val="FF0000"/>
                </a:solidFill>
                <a:ea typeface="宋体" pitchFamily="2" charset="-122"/>
              </a:rPr>
              <a:t>action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 is empty.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53"/>
    </mc:Choice>
    <mc:Fallback xmlns="">
      <p:transition spd="slow" advTm="139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611188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5438" y="838200"/>
            <a:ext cx="8610600" cy="5410200"/>
          </a:xfrm>
        </p:spPr>
        <p:txBody>
          <a:bodyPr/>
          <a:lstStyle/>
          <a:p>
            <a:pPr marL="177800" indent="-177800">
              <a:lnSpc>
                <a:spcPct val="12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itchFamily="2" charset="-122"/>
            </a:endParaRPr>
          </a:p>
          <a:p>
            <a:pPr marL="177800" indent="-177800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All of the components of a form are defined in the content of a </a:t>
            </a:r>
            <a:r>
              <a:rPr lang="en-US" altLang="zh-CN" b="0" dirty="0" smtClean="0">
                <a:solidFill>
                  <a:schemeClr val="accent1"/>
                </a:solidFill>
                <a:ea typeface="宋体" pitchFamily="2" charset="-122"/>
              </a:rPr>
              <a:t>&lt;form&gt; 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tag.</a:t>
            </a:r>
          </a:p>
          <a:p>
            <a:pPr marL="177800" indent="-177800">
              <a:lnSpc>
                <a:spcPct val="12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itchFamily="2" charset="-122"/>
            </a:endParaRPr>
          </a:p>
          <a:p>
            <a:pPr marL="177800" indent="-177800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itchFamily="2" charset="-122"/>
              </a:rPr>
              <a:t>method</a:t>
            </a:r>
            <a:r>
              <a:rPr lang="en-US" altLang="zh-CN" b="0" dirty="0" smtClean="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attribute of </a:t>
            </a:r>
            <a:r>
              <a:rPr lang="en-US" altLang="zh-CN" b="0" dirty="0" smtClean="0">
                <a:solidFill>
                  <a:srgbClr val="FF0000"/>
                </a:solidFill>
                <a:ea typeface="宋体" pitchFamily="2" charset="-122"/>
              </a:rPr>
              <a:t>&lt;form&gt;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 specifies one of the two possible techniques of transferring the form data to the server, </a:t>
            </a:r>
            <a:r>
              <a:rPr lang="en-US" altLang="zh-CN" b="0" i="1" dirty="0" smtClean="0">
                <a:solidFill>
                  <a:srgbClr val="FF0000"/>
                </a:solidFill>
                <a:ea typeface="宋体" pitchFamily="2" charset="-122"/>
              </a:rPr>
              <a:t>get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 and </a:t>
            </a:r>
            <a:r>
              <a:rPr lang="en-US" altLang="zh-CN" b="0" i="1" dirty="0" smtClean="0">
                <a:solidFill>
                  <a:srgbClr val="FF0000"/>
                </a:solidFill>
                <a:ea typeface="宋体" pitchFamily="2" charset="-122"/>
              </a:rPr>
              <a:t>post</a:t>
            </a:r>
          </a:p>
          <a:p>
            <a:pPr marL="577850" lvl="1" indent="-177800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i="1" dirty="0">
                <a:solidFill>
                  <a:srgbClr val="FF0000"/>
                </a:solidFill>
                <a:ea typeface="宋体" pitchFamily="2" charset="-122"/>
              </a:rPr>
              <a:t>g</a:t>
            </a:r>
            <a:r>
              <a:rPr lang="en-US" altLang="zh-CN" b="0" i="1" dirty="0" smtClean="0">
                <a:solidFill>
                  <a:srgbClr val="FF0000"/>
                </a:solidFill>
                <a:ea typeface="宋体" pitchFamily="2" charset="-122"/>
              </a:rPr>
              <a:t>et</a:t>
            </a:r>
            <a:r>
              <a:rPr lang="en-US" altLang="zh-CN" b="0" i="1" dirty="0" smtClean="0">
                <a:solidFill>
                  <a:schemeClr val="accent2"/>
                </a:solidFill>
                <a:ea typeface="宋体" pitchFamily="2" charset="-122"/>
              </a:rPr>
              <a:t> is to fetch data from the server while </a:t>
            </a:r>
            <a:r>
              <a:rPr lang="en-US" altLang="zh-CN" b="0" i="1" dirty="0" smtClean="0">
                <a:solidFill>
                  <a:srgbClr val="FF0000"/>
                </a:solidFill>
                <a:ea typeface="宋体" pitchFamily="2" charset="-122"/>
              </a:rPr>
              <a:t>post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itchFamily="2" charset="-122"/>
              </a:rPr>
              <a:t>is to send data to the server.</a:t>
            </a:r>
            <a:endParaRPr lang="en-US" altLang="zh-CN" b="0" i="1" dirty="0">
              <a:solidFill>
                <a:schemeClr val="accent2"/>
              </a:solidFill>
              <a:ea typeface="宋体" pitchFamily="2" charset="-122"/>
            </a:endParaRPr>
          </a:p>
          <a:p>
            <a:pPr marL="577850" lvl="1" indent="-177800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i="1" dirty="0" smtClean="0">
                <a:solidFill>
                  <a:srgbClr val="FF0000"/>
                </a:solidFill>
                <a:ea typeface="宋体" pitchFamily="2" charset="-122"/>
              </a:rPr>
              <a:t>get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 is the default method when no value is given.</a:t>
            </a:r>
          </a:p>
          <a:p>
            <a:pPr marL="577850" lvl="1" indent="-177800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In both techniques, the form data is coded into a text string when the user clicks 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itchFamily="2" charset="-122"/>
              </a:rPr>
              <a:t>submit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 button.</a:t>
            </a:r>
          </a:p>
          <a:p>
            <a:pPr marL="792163" lvl="2" indent="0">
              <a:lnSpc>
                <a:spcPct val="100000"/>
              </a:lnSpc>
              <a:spcBef>
                <a:spcPct val="20000"/>
              </a:spcBef>
              <a:buSzTx/>
              <a:buNone/>
              <a:defRPr/>
            </a:pPr>
            <a:endParaRPr lang="en-US" altLang="zh-CN" b="0" dirty="0" smtClean="0">
              <a:solidFill>
                <a:schemeClr val="accent2"/>
              </a:solidFill>
              <a:ea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0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527"/>
    </mc:Choice>
    <mc:Fallback xmlns="">
      <p:transition spd="slow" advTm="214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611188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5438" y="838200"/>
            <a:ext cx="8610600" cy="5410200"/>
          </a:xfrm>
        </p:spPr>
        <p:txBody>
          <a:bodyPr/>
          <a:lstStyle/>
          <a:p>
            <a:pPr marL="515938" lvl="1" indent="-180975">
              <a:lnSpc>
                <a:spcPct val="10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itchFamily="2" charset="-122"/>
            </a:endParaRPr>
          </a:p>
          <a:p>
            <a:pPr marL="334963" lvl="1" indent="0">
              <a:lnSpc>
                <a:spcPct val="100000"/>
              </a:lnSpc>
              <a:spcBef>
                <a:spcPct val="20000"/>
              </a:spcBef>
              <a:buSzTx/>
              <a:buNone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In both techniques, the form data is coded into a text string when the user clicks 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itchFamily="2" charset="-122"/>
              </a:rPr>
              <a:t>submit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 button.</a:t>
            </a:r>
          </a:p>
          <a:p>
            <a:pPr marL="515938" lvl="1" indent="-180975">
              <a:lnSpc>
                <a:spcPct val="10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itchFamily="2" charset="-122"/>
            </a:endParaRPr>
          </a:p>
          <a:p>
            <a:pPr marL="515938" lvl="1" indent="-180975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When </a:t>
            </a:r>
            <a:r>
              <a:rPr lang="en-US" altLang="zh-CN" b="0" dirty="0">
                <a:solidFill>
                  <a:schemeClr val="accent2"/>
                </a:solidFill>
                <a:ea typeface="宋体" pitchFamily="2" charset="-122"/>
              </a:rPr>
              <a:t>the </a:t>
            </a:r>
            <a:r>
              <a:rPr lang="en-US" altLang="zh-CN" b="0" dirty="0">
                <a:solidFill>
                  <a:srgbClr val="FF0000"/>
                </a:solidFill>
                <a:ea typeface="宋体" pitchFamily="2" charset="-122"/>
              </a:rPr>
              <a:t>get</a:t>
            </a:r>
            <a:r>
              <a:rPr lang="en-US" altLang="zh-CN" b="0" dirty="0">
                <a:solidFill>
                  <a:schemeClr val="accent2"/>
                </a:solidFill>
                <a:ea typeface="宋体" pitchFamily="2" charset="-122"/>
              </a:rPr>
              <a:t> method is used, the browser attaches the query string 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to the </a:t>
            </a:r>
            <a:r>
              <a:rPr lang="en-US" altLang="zh-CN" b="0" dirty="0">
                <a:solidFill>
                  <a:schemeClr val="accent2"/>
                </a:solidFill>
                <a:ea typeface="宋体" pitchFamily="2" charset="-122"/>
              </a:rPr>
              <a:t>URL of the HTTP 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request</a:t>
            </a:r>
            <a:r>
              <a:rPr lang="en-US" altLang="zh-CN" b="0" dirty="0">
                <a:solidFill>
                  <a:schemeClr val="accent2"/>
                </a:solidFill>
                <a:ea typeface="宋体" pitchFamily="2" charset="-122"/>
              </a:rPr>
              <a:t>.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 So </a:t>
            </a:r>
            <a:r>
              <a:rPr lang="en-US" altLang="zh-CN" b="0" dirty="0">
                <a:solidFill>
                  <a:schemeClr val="accent2"/>
                </a:solidFill>
                <a:ea typeface="宋体" pitchFamily="2" charset="-122"/>
              </a:rPr>
              <a:t>the form data is transmitted to the 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server together </a:t>
            </a:r>
            <a:r>
              <a:rPr lang="en-US" altLang="zh-CN" b="0" dirty="0">
                <a:solidFill>
                  <a:schemeClr val="accent2"/>
                </a:solidFill>
                <a:ea typeface="宋体" pitchFamily="2" charset="-122"/>
              </a:rPr>
              <a:t>with the 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URL. It may leak the information. Further, the length of submitted data cannot exceed a given threshold.</a:t>
            </a:r>
          </a:p>
          <a:p>
            <a:pPr marL="515938" lvl="1" indent="-180975">
              <a:lnSpc>
                <a:spcPct val="10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itchFamily="2" charset="-122"/>
            </a:endParaRPr>
          </a:p>
          <a:p>
            <a:pPr marL="515938" lvl="1" indent="-180975">
              <a:lnSpc>
                <a:spcPct val="10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However, </a:t>
            </a:r>
            <a:r>
              <a:rPr lang="en-US" altLang="zh-CN" b="0" dirty="0" smtClean="0">
                <a:solidFill>
                  <a:srgbClr val="FF0000"/>
                </a:solidFill>
                <a:ea typeface="宋体" pitchFamily="2" charset="-122"/>
              </a:rPr>
              <a:t>post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 method will be more secure</a:t>
            </a:r>
            <a:r>
              <a:rPr lang="en-US" altLang="zh-CN" b="0" dirty="0">
                <a:solidFill>
                  <a:schemeClr val="accent2"/>
                </a:solidFill>
                <a:ea typeface="宋体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and users cannot see the submitted data (refer to 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itchFamily="2" charset="-122"/>
              </a:rPr>
              <a:t>pp.70</a:t>
            </a:r>
            <a:r>
              <a:rPr lang="en-US" altLang="zh-CN" b="0" dirty="0" smtClean="0">
                <a:solidFill>
                  <a:schemeClr val="accent2"/>
                </a:solidFill>
                <a:ea typeface="宋体" pitchFamily="2" charset="-122"/>
              </a:rPr>
              <a:t>)</a:t>
            </a:r>
          </a:p>
          <a:p>
            <a:pPr marL="973138" lvl="2" indent="-180975">
              <a:lnSpc>
                <a:spcPct val="10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527"/>
    </mc:Choice>
    <mc:Fallback xmlns="">
      <p:transition spd="slow" advTm="214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Forms-2.9.2 &lt;input&gt; tag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Many commonly-used components are created with the </a:t>
            </a:r>
            <a:r>
              <a:rPr lang="en-US" altLang="zh-CN" b="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&lt;input&gt;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type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of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input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specifies the kind of component being created.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altLang="zh-CN" b="0" dirty="0">
                <a:solidFill>
                  <a:schemeClr val="accent6"/>
                </a:solidFill>
                <a:ea typeface="宋体" panose="02010600030101010101" pitchFamily="2" charset="-122"/>
              </a:rPr>
              <a:t>t</a:t>
            </a:r>
            <a:r>
              <a:rPr lang="en-US" altLang="zh-CN" b="0" dirty="0" smtClean="0">
                <a:solidFill>
                  <a:schemeClr val="accent6"/>
                </a:solidFill>
                <a:ea typeface="宋体" panose="02010600030101010101" pitchFamily="2" charset="-122"/>
              </a:rPr>
              <a:t>ext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Creates a horizontal box for text input.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Default size is 20; it can be changed with 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size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attribute.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If more characters are entered than will fit, the box is scrolled (shifted) left.</a:t>
            </a:r>
          </a:p>
          <a:p>
            <a:pPr marL="914400" lvl="2" indent="0">
              <a:lnSpc>
                <a:spcPct val="100000"/>
              </a:lnSpc>
              <a:spcBef>
                <a:spcPct val="20000"/>
              </a:spcBef>
              <a:buSzTx/>
              <a:buNone/>
            </a:pPr>
            <a:r>
              <a:rPr lang="en-US" altLang="zh-CN" b="0" dirty="0">
                <a:solidFill>
                  <a:srgbClr val="FFC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rgbClr val="FFC000"/>
                </a:solidFill>
                <a:ea typeface="宋体" panose="02010600030101010101" pitchFamily="2" charset="-122"/>
              </a:rPr>
              <a:t>  &lt;input  type = “text”  name = “Jack”  size = “25” /&gt;</a:t>
            </a:r>
            <a:r>
              <a:rPr lang="en-US" altLang="zh-CN" b="0" dirty="0" smtClean="0">
                <a:solidFill>
                  <a:srgbClr val="FFC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endParaRPr lang="zh-CN" altLang="en-US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96"/>
    </mc:Choice>
    <mc:Fallback xmlns="">
      <p:transition spd="slow" advTm="152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-2.9.2 &lt;input&gt; tag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839200" cy="5410200"/>
          </a:xfrm>
        </p:spPr>
        <p:txBody>
          <a:bodyPr/>
          <a:lstStyle/>
          <a:p>
            <a:pPr lvl="2">
              <a:lnSpc>
                <a:spcPct val="110000"/>
              </a:lnSpc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If you don’t want to type more characters than will fit, set </a:t>
            </a:r>
            <a:r>
              <a:rPr lang="en-US" altLang="zh-CN" b="0" i="1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maxlength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which causes excess input to be ignored</a:t>
            </a:r>
          </a:p>
          <a:p>
            <a:pPr marL="1828800" lvl="4" indent="0">
              <a:lnSpc>
                <a:spcPct val="110000"/>
              </a:lnSpc>
              <a:spcBef>
                <a:spcPct val="20000"/>
              </a:spcBef>
              <a:buSz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&lt;input type = "text" name = "Phone" </a:t>
            </a:r>
          </a:p>
          <a:p>
            <a:pPr marL="1828800" lvl="4" indent="0">
              <a:lnSpc>
                <a:spcPct val="110000"/>
              </a:lnSpc>
              <a:spcBef>
                <a:spcPct val="20000"/>
              </a:spcBef>
              <a:buSz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  size = "12"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maxlength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=“12”&gt;</a:t>
            </a:r>
          </a:p>
          <a:p>
            <a:pPr marL="1600200" lvl="3" indent="-228600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6"/>
              </a:solidFill>
              <a:ea typeface="宋体" panose="02010600030101010101" pitchFamily="2" charset="-122"/>
            </a:endParaRPr>
          </a:p>
          <a:p>
            <a:pPr marL="742950" lvl="1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chemeClr val="accent6"/>
                </a:solidFill>
                <a:ea typeface="宋体" panose="02010600030101010101" pitchFamily="2" charset="-122"/>
              </a:rPr>
              <a:t>2. password </a:t>
            </a:r>
          </a:p>
          <a:p>
            <a:pPr marL="1314450" lvl="2" indent="-342900">
              <a:lnSpc>
                <a:spcPct val="110000"/>
              </a:lnSpc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accent6"/>
                </a:solidFill>
                <a:ea typeface="宋体" panose="02010600030101010101" pitchFamily="2" charset="-122"/>
              </a:rPr>
              <a:t>If the contents of a text box should not be displayed when they are being entered by the user,  </a:t>
            </a:r>
            <a:r>
              <a:rPr lang="en-US" altLang="zh-CN" b="0" i="1" dirty="0" smtClean="0">
                <a:solidFill>
                  <a:schemeClr val="accent6"/>
                </a:solidFill>
                <a:ea typeface="宋体" panose="02010600030101010101" pitchFamily="2" charset="-122"/>
              </a:rPr>
              <a:t>type</a:t>
            </a:r>
            <a:r>
              <a:rPr lang="en-US" altLang="zh-CN" b="0" dirty="0" smtClean="0">
                <a:solidFill>
                  <a:schemeClr val="accent6"/>
                </a:solidFill>
                <a:ea typeface="宋体" panose="02010600030101010101" pitchFamily="2" charset="-122"/>
              </a:rPr>
              <a:t> can be set to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password</a:t>
            </a:r>
            <a:r>
              <a:rPr lang="en-US" altLang="zh-CN" b="0" dirty="0" smtClean="0">
                <a:solidFill>
                  <a:schemeClr val="accent6"/>
                </a:solidFill>
                <a:ea typeface="宋体" panose="02010600030101010101" pitchFamily="2" charset="-122"/>
              </a:rPr>
              <a:t>.</a:t>
            </a:r>
          </a:p>
          <a:p>
            <a:pPr marL="2057400" lvl="4" indent="-228600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chemeClr val="accent6"/>
                </a:solidFill>
                <a:ea typeface="宋体" panose="02010600030101010101" pitchFamily="2" charset="-122"/>
              </a:rPr>
              <a:t>Example: 2-</a:t>
            </a:r>
            <a:r>
              <a:rPr lang="en-US" altLang="zh-CN" b="0" dirty="0" err="1" smtClean="0">
                <a:solidFill>
                  <a:schemeClr val="accent6"/>
                </a:solidFill>
                <a:ea typeface="宋体" panose="02010600030101010101" pitchFamily="2" charset="-122"/>
              </a:rPr>
              <a:t>textpassword.html</a:t>
            </a:r>
            <a:endParaRPr lang="en-US" altLang="zh-CN" b="0" dirty="0" smtClean="0">
              <a:solidFill>
                <a:schemeClr val="accent6"/>
              </a:solidFill>
              <a:ea typeface="宋体" panose="02010600030101010101" pitchFamily="2" charset="-122"/>
            </a:endParaRPr>
          </a:p>
          <a:p>
            <a:pPr marL="1600200" lvl="3" indent="-228600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1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381000" indent="-381000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   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892"/>
    </mc:Choice>
    <mc:Fallback xmlns="">
      <p:transition spd="slow" advTm="190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-2.9.2 &lt;input&gt; tag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839200" cy="5410200"/>
          </a:xfrm>
        </p:spPr>
        <p:txBody>
          <a:bodyPr/>
          <a:lstStyle/>
          <a:p>
            <a:pPr marL="1600200" lvl="3" indent="-228600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1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381000" indent="-381000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  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c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heckboxes - to collect multiple choices (</a:t>
            </a:r>
            <a:r>
              <a:rPr lang="en-US" altLang="zh-CN" b="0" dirty="0" smtClean="0">
                <a:solidFill>
                  <a:schemeClr val="accent1"/>
                </a:solidFill>
                <a:ea typeface="宋体" panose="02010600030101010101" pitchFamily="2" charset="-122"/>
              </a:rPr>
              <a:t>type=“checkbox”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</a:p>
          <a:p>
            <a:pPr marL="381000" indent="-381000">
              <a:lnSpc>
                <a:spcPct val="11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1058862" lvl="1" indent="-342900">
              <a:lnSpc>
                <a:spcPct val="110000"/>
              </a:lnSpc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Every checkbox requires a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value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attribute, which is the component’s value in the form data when the checkbox is ‘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checked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’.</a:t>
            </a:r>
          </a:p>
          <a:p>
            <a:pPr marL="1058862" lvl="1" indent="-342900">
              <a:lnSpc>
                <a:spcPct val="110000"/>
              </a:lnSpc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1058862" lvl="1" indent="-342900">
              <a:lnSpc>
                <a:spcPct val="110000"/>
              </a:lnSpc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 checkbox that is not ‘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checked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’ contributes no value to the form data.</a:t>
            </a:r>
          </a:p>
          <a:p>
            <a:pPr marL="1058862" lvl="1" indent="-342900">
              <a:lnSpc>
                <a:spcPct val="110000"/>
              </a:lnSpc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1058862" lvl="1" indent="-342900">
              <a:lnSpc>
                <a:spcPct val="110000"/>
              </a:lnSpc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Example: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2-checkbox.html</a:t>
            </a:r>
            <a:endParaRPr lang="en-US" altLang="zh-CN" b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1058862" lvl="1" indent="-342900">
              <a:lnSpc>
                <a:spcPct val="110000"/>
              </a:lnSpc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892"/>
    </mc:Choice>
    <mc:Fallback xmlns="">
      <p:transition spd="slow" advTm="190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2.1 Origins and Evolution of HTML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Reasons to use XHTML, rather than HTML: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HTML has lax syntax rules, leading to sloppy and sometimes ambiguous documents.</a:t>
            </a:r>
            <a:b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</a:b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– XHTML syntax is much more strict, leading to clean documents in a standard form.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syntactic correctness of XHTML documents can be validated.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619"/>
    </mc:Choice>
    <mc:Fallback xmlns="">
      <p:transition spd="slow" advTm="162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-2.9.2 &lt;input&gt; tag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ea typeface="宋体" panose="02010600030101010101" pitchFamily="2" charset="-122"/>
            </a:endParaRPr>
          </a:p>
          <a:p>
            <a:pPr marL="536575" indent="-88900">
              <a:spcBef>
                <a:spcPct val="20000"/>
              </a:spcBef>
              <a:buSzTx/>
              <a:buFontTx/>
              <a:buNone/>
            </a:pP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4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.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adio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b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uttons - collections of checkboxes in which only one     button can be ‘checked’ at a time (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type=“radio”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</a:p>
          <a:p>
            <a:pPr marL="1190625" lvl="1" indent="-342900"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Every button in a radio button group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must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have the same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name</a:t>
            </a:r>
          </a:p>
          <a:p>
            <a:pPr marL="1190625" lvl="1" indent="-342900"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value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 are usually different.</a:t>
            </a:r>
          </a:p>
          <a:p>
            <a:pPr marL="1190625" lvl="1" indent="-342900">
              <a:spcBef>
                <a:spcPct val="20000"/>
              </a:spcBef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 2-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radio.html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730"/>
    </mc:Choice>
    <mc:Fallback xmlns="">
      <p:transition spd="slow" advTm="194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-2.9.2 &lt;input&gt; tag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&lt;form action = ""&gt;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&lt;p&gt;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	&lt;input type = "radio"  name = "age"  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value = "</a:t>
            </a:r>
            <a:r>
              <a:rPr lang="en-US" altLang="zh-CN" b="0" dirty="0" err="1" smtClean="0">
                <a:solidFill>
                  <a:srgbClr val="F2900E"/>
                </a:solidFill>
                <a:ea typeface="宋体" panose="02010600030101010101" pitchFamily="2" charset="-122"/>
              </a:rPr>
              <a:t>under20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" checked = "checked"&gt; 0-19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	&lt;input type = "radio"  name = "age"  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     value = "20-35"&gt; 20-35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	&lt;input type = "radio"  name = "age"  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     value = "36-50"&gt; 36-50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	&lt;input type = "radio"  name = "age"  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     value = "</a:t>
            </a:r>
            <a:r>
              <a:rPr lang="en-US" altLang="zh-CN" b="0" dirty="0" err="1" smtClean="0">
                <a:solidFill>
                  <a:srgbClr val="F2900E"/>
                </a:solidFill>
                <a:ea typeface="宋体" panose="02010600030101010101" pitchFamily="2" charset="-122"/>
              </a:rPr>
              <a:t>over50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"&gt; Over 50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&lt;/p&gt;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&lt;/form&gt;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5"/>
    </mc:Choice>
    <mc:Fallback xmlns="">
      <p:transition spd="slow" advTm="14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-2.9.3 &lt;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select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&gt; element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10600" cy="5181600"/>
          </a:xfrm>
        </p:spPr>
        <p:txBody>
          <a:bodyPr/>
          <a:lstStyle/>
          <a:p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Checkboxes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and radio buttons are effective methods for collecting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multiple choice.</a:t>
            </a:r>
          </a:p>
          <a:p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</a:rPr>
              <a:t>However</a:t>
            </a:r>
            <a:r>
              <a:rPr lang="en-US" altLang="zh-CN" b="0" dirty="0">
                <a:solidFill>
                  <a:schemeClr val="accent2"/>
                </a:solidFill>
              </a:rPr>
              <a:t>, if the number of choices is large, the </a:t>
            </a:r>
            <a:r>
              <a:rPr lang="en-US" altLang="zh-CN" b="0" dirty="0" smtClean="0">
                <a:solidFill>
                  <a:schemeClr val="accent2"/>
                </a:solidFill>
              </a:rPr>
              <a:t>form may </a:t>
            </a:r>
            <a:r>
              <a:rPr lang="en-US" altLang="zh-CN" b="0" dirty="0">
                <a:solidFill>
                  <a:schemeClr val="accent2"/>
                </a:solidFill>
              </a:rPr>
              <a:t>become too long to display. </a:t>
            </a:r>
            <a:endParaRPr lang="en-US" altLang="zh-CN" b="0" dirty="0" smtClean="0">
              <a:solidFill>
                <a:schemeClr val="accent2"/>
              </a:solidFill>
            </a:endParaRPr>
          </a:p>
          <a:p>
            <a:endParaRPr lang="en-US" altLang="zh-CN" b="0" dirty="0" smtClean="0">
              <a:solidFill>
                <a:schemeClr val="accent2"/>
              </a:solidFill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</a:rPr>
              <a:t>In </a:t>
            </a:r>
            <a:r>
              <a:rPr lang="en-US" altLang="zh-CN" b="0" dirty="0">
                <a:solidFill>
                  <a:schemeClr val="accent2"/>
                </a:solidFill>
              </a:rPr>
              <a:t>these cases, a menu should be used. A </a:t>
            </a:r>
            <a:r>
              <a:rPr lang="en-US" altLang="zh-CN" b="0" dirty="0" smtClean="0">
                <a:solidFill>
                  <a:schemeClr val="accent2"/>
                </a:solidFill>
              </a:rPr>
              <a:t>menu is </a:t>
            </a:r>
            <a:r>
              <a:rPr lang="en-US" altLang="zh-CN" b="0" dirty="0">
                <a:solidFill>
                  <a:schemeClr val="accent2"/>
                </a:solidFill>
              </a:rPr>
              <a:t>specified with a </a:t>
            </a:r>
            <a:r>
              <a:rPr lang="en-US" altLang="zh-CN" b="0" dirty="0" smtClean="0">
                <a:solidFill>
                  <a:schemeClr val="accent2"/>
                </a:solidFill>
              </a:rPr>
              <a:t>&lt;</a:t>
            </a:r>
            <a:r>
              <a:rPr lang="en-US" altLang="zh-CN" b="0" dirty="0" smtClean="0">
                <a:solidFill>
                  <a:srgbClr val="FF0000"/>
                </a:solidFill>
              </a:rPr>
              <a:t>select</a:t>
            </a:r>
            <a:r>
              <a:rPr lang="en-US" altLang="zh-CN" b="0" dirty="0" smtClean="0">
                <a:solidFill>
                  <a:schemeClr val="accent2"/>
                </a:solidFill>
              </a:rPr>
              <a:t>&gt; tag </a:t>
            </a:r>
            <a:r>
              <a:rPr lang="en-US" altLang="zh-CN" b="0" dirty="0">
                <a:solidFill>
                  <a:schemeClr val="accent2"/>
                </a:solidFill>
              </a:rPr>
              <a:t>(rather than with the </a:t>
            </a:r>
            <a:r>
              <a:rPr lang="en-US" altLang="zh-CN" b="0" dirty="0">
                <a:solidFill>
                  <a:srgbClr val="FF0000"/>
                </a:solidFill>
              </a:rPr>
              <a:t>input </a:t>
            </a:r>
            <a:r>
              <a:rPr lang="en-US" altLang="zh-CN" b="0" dirty="0">
                <a:solidFill>
                  <a:schemeClr val="accent2"/>
                </a:solidFill>
              </a:rPr>
              <a:t>element</a:t>
            </a:r>
            <a:r>
              <a:rPr lang="en-US" altLang="zh-CN" b="0" dirty="0" smtClean="0">
                <a:solidFill>
                  <a:schemeClr val="accent2"/>
                </a:solidFill>
              </a:rPr>
              <a:t>).</a:t>
            </a:r>
            <a:endParaRPr lang="en-US" altLang="zh-CN" b="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5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84"/>
    </mc:Choice>
    <mc:Fallback xmlns="">
      <p:transition spd="slow" advTm="101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-2.9.3 &lt;select&gt; element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106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There are two kinds of menus, those that behave like checkboxes and those that behave like radio buttons (the default).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default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option is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the one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relates 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to radio buttons. The other option can be specified by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adding the </a:t>
            </a:r>
            <a:r>
              <a:rPr lang="en-US" altLang="zh-CN" b="0" i="1" dirty="0">
                <a:solidFill>
                  <a:srgbClr val="FF0000"/>
                </a:solidFill>
                <a:ea typeface="宋体" panose="02010600030101010101" pitchFamily="2" charset="-122"/>
              </a:rPr>
              <a:t>multiple</a:t>
            </a:r>
            <a:r>
              <a:rPr lang="en-US" altLang="zh-CN" b="0" dirty="0">
                <a:solidFill>
                  <a:schemeClr val="accent2"/>
                </a:solidFill>
                <a:ea typeface="宋体" panose="02010600030101010101" pitchFamily="2" charset="-122"/>
              </a:rPr>
              <a:t> attribute, set to the value "</a:t>
            </a:r>
            <a:r>
              <a:rPr lang="en-US" altLang="zh-CN" b="0" i="1" dirty="0">
                <a:solidFill>
                  <a:srgbClr val="FF0000"/>
                </a:solidFill>
                <a:ea typeface="宋体" panose="02010600030101010101" pitchFamily="2" charset="-122"/>
              </a:rPr>
              <a:t>multiple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".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1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63"/>
    </mc:Choice>
    <mc:Fallback xmlns="">
      <p:transition spd="slow" advTm="63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-2.9.3 &lt;select&gt; element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106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name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of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select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is required.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size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attribute of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select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can be included to specify the number of menu items that initially are to be displayed for the users (the default is 1).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6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46"/>
    </mc:Choice>
    <mc:Fallback xmlns="">
      <p:transition spd="slow" advTm="66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-2.9.3 Menus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Each item of a menu is specified with an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option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tag, whose pure text content is the value of the item.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An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option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can include 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selected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attribute. When it is assigned "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selected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”, it specifies that the item is preselected.</a:t>
            </a:r>
          </a:p>
          <a:p>
            <a:pPr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sz="20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&lt;form action = ""&gt;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&lt;p&gt;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With size = 1 (the default)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&lt;select name = "groceries"&gt; 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  &lt;option selected=“selected”&gt; milk &lt;/option&gt;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  &lt;option&gt; bread &lt;/option&gt;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  &lt;option&gt; eggs &lt;/option&gt;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  &lt;option&gt; cheese &lt;/option&gt;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&lt;/select&gt;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&lt;/p&gt;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20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&lt;/form&gt;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13"/>
    </mc:Choice>
    <mc:Fallback xmlns="">
      <p:transition spd="slow" advTm="119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-2.9.3 Menus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Char char="-"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Widgets (continued)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Char char="-"/>
            </a:pPr>
            <a:endParaRPr lang="en-US" altLang="zh-CN" sz="1400" b="0" dirty="0" smtClean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Char char="-"/>
            </a:pPr>
            <a:endParaRPr lang="en-US" altLang="zh-CN" sz="1400" b="0" dirty="0" smtClean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Char char="-"/>
            </a:pPr>
            <a:endParaRPr lang="en-US" altLang="zh-CN" sz="1400" b="0" dirty="0" smtClean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Char char="-"/>
            </a:pPr>
            <a:endParaRPr lang="en-US" altLang="zh-CN" sz="1400" b="0" dirty="0" smtClean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Char char="-"/>
            </a:pPr>
            <a:endParaRPr lang="en-US" altLang="zh-CN" sz="1400" b="0" dirty="0" smtClean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Char char="-"/>
            </a:pPr>
            <a:endParaRPr lang="en-US" altLang="zh-CN" sz="1400" b="0" dirty="0" smtClean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After clicking the menu: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Char char="-"/>
            </a:pPr>
            <a:endParaRPr lang="en-US" altLang="zh-CN" sz="1400" b="0" dirty="0" smtClean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8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After changing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size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to 2:</a:t>
            </a:r>
          </a:p>
          <a:p>
            <a:pPr>
              <a:spcBef>
                <a:spcPct val="20000"/>
              </a:spcBef>
              <a:buSzTx/>
            </a:pPr>
            <a:endParaRPr lang="en-US" altLang="zh-CN" sz="1400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zh-CN" altLang="en-US" sz="1800" b="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3886200" y="1004888"/>
          <a:ext cx="49752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36" name="Document" r:id="rId5" imgW="5152644" imgH="1287780" progId="Word.Document.8">
                  <p:embed/>
                </p:oleObj>
              </mc:Choice>
              <mc:Fallback>
                <p:oleObj name="Document" r:id="rId5" imgW="5152644" imgH="128778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004888"/>
                        <a:ext cx="497522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1" name="Object 5"/>
          <p:cNvGraphicFramePr>
            <a:graphicFrameLocks noChangeAspect="1"/>
          </p:cNvGraphicFramePr>
          <p:nvPr/>
        </p:nvGraphicFramePr>
        <p:xfrm>
          <a:off x="3886200" y="2819400"/>
          <a:ext cx="49530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37" name="Document" r:id="rId7" imgW="5154168" imgH="1655064" progId="Word.Document.8">
                  <p:embed/>
                </p:oleObj>
              </mc:Choice>
              <mc:Fallback>
                <p:oleObj name="Document" r:id="rId7" imgW="5154168" imgH="1655064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819400"/>
                        <a:ext cx="49530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3886200" y="4762500"/>
          <a:ext cx="49530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38" name="Document" r:id="rId9" imgW="5154168" imgH="1261872" progId="Word.Document.8">
                  <p:embed/>
                </p:oleObj>
              </mc:Choice>
              <mc:Fallback>
                <p:oleObj name="Document" r:id="rId9" imgW="5154168" imgH="1261872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762500"/>
                        <a:ext cx="495300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72"/>
    </mc:Choice>
    <mc:Fallback xmlns="">
      <p:transition spd="slow" advTm="80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-2.9.4 &lt;textarea&gt; tag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610600" cy="5486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Text areas - created with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textarea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&gt;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tag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Usually include 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rows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and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cols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attributes to specify the size of the text area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Default text can be included as the content of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textarea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Scrolling is implicit if the area is overfilled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Example: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18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&lt;p&gt;Please provide your employment aspirations&lt;/p&gt;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18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&lt;form action = ""&gt;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18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&lt;p&gt;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18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&lt;</a:t>
            </a:r>
            <a:r>
              <a:rPr lang="en-US" altLang="zh-CN" sz="1800" b="0" dirty="0" err="1" smtClean="0">
                <a:solidFill>
                  <a:srgbClr val="F2900E"/>
                </a:solidFill>
                <a:ea typeface="宋体" panose="02010600030101010101" pitchFamily="2" charset="-122"/>
              </a:rPr>
              <a:t>textarea</a:t>
            </a:r>
            <a:r>
              <a:rPr lang="en-US" altLang="zh-CN" sz="18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name = "aspirations"  rows = "3”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18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         cols = "40"&gt;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18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(Be brief and concise)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18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&lt;/</a:t>
            </a:r>
            <a:r>
              <a:rPr lang="en-US" altLang="zh-CN" sz="1800" b="0" dirty="0" err="1" smtClean="0">
                <a:solidFill>
                  <a:srgbClr val="F2900E"/>
                </a:solidFill>
                <a:ea typeface="宋体" panose="02010600030101010101" pitchFamily="2" charset="-122"/>
              </a:rPr>
              <a:t>textarea</a:t>
            </a:r>
            <a:r>
              <a:rPr lang="en-US" altLang="zh-CN" sz="18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18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&lt;/p&gt;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sz="1800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&lt;/form&gt;</a:t>
            </a:r>
          </a:p>
        </p:txBody>
      </p:sp>
      <p:graphicFrame>
        <p:nvGraphicFramePr>
          <p:cNvPr id="138244" name="Object 4"/>
          <p:cNvGraphicFramePr>
            <a:graphicFrameLocks noChangeAspect="1"/>
          </p:cNvGraphicFramePr>
          <p:nvPr/>
        </p:nvGraphicFramePr>
        <p:xfrm>
          <a:off x="4876800" y="5153025"/>
          <a:ext cx="38100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8" name="Document" r:id="rId5" imgW="5477256" imgH="1283208" progId="Word.Document.8">
                  <p:embed/>
                </p:oleObj>
              </mc:Choice>
              <mc:Fallback>
                <p:oleObj name="Document" r:id="rId5" imgW="5477256" imgH="128320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153025"/>
                        <a:ext cx="38100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78"/>
    </mc:Choice>
    <mc:Fallback xmlns="">
      <p:transition spd="slow" advTm="19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2.9 Forms -2.9.5 submit and reset buttons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Both are created with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input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&lt;input type = "reset"  value = "Reset Form"&gt;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&lt;input type = "submit”  value = "Submit Form"&gt;</a:t>
            </a:r>
          </a:p>
          <a:p>
            <a:pPr marL="457200" indent="-457200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Submit has two actions: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Tx/>
              <a:buFontTx/>
              <a:buAutoNum type="arabicPeriod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Encode the data of the form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Tx/>
              <a:buFontTx/>
              <a:buAutoNum type="arabicPeriod"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Request that the 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server executes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server-resident program specified as the value of the 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action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attribute of 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form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3.   A submit button is required in every form</a:t>
            </a:r>
          </a:p>
          <a:p>
            <a:pPr marL="457200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	--&gt; show 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popcorn.html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and display it </a:t>
            </a:r>
            <a:r>
              <a:rPr lang="zh-CN" altLang="en-US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（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pp.80</a:t>
            </a:r>
            <a:r>
              <a:rPr lang="zh-CN" altLang="en-US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）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23"/>
    </mc:Choice>
    <mc:Fallback xmlns="">
      <p:transition spd="slow" advTm="170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Class exercises (</a:t>
            </a:r>
            <a:r>
              <a:rPr lang="en-US" altLang="zh-CN" sz="2400" b="0" dirty="0">
                <a:solidFill>
                  <a:schemeClr val="accent2"/>
                </a:solidFill>
                <a:latin typeface="+mn-ea"/>
                <a:ea typeface="+mn-ea"/>
              </a:rPr>
              <a:t>Exercise </a:t>
            </a:r>
            <a:r>
              <a:rPr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2.14</a:t>
            </a:r>
            <a:r>
              <a:rPr lang="en-US" altLang="zh-CN" sz="2400" b="0" dirty="0">
                <a:solidFill>
                  <a:schemeClr val="accent2"/>
                </a:solidFill>
                <a:latin typeface="+mn-ea"/>
                <a:ea typeface="+mn-ea"/>
              </a:rPr>
              <a:t> of </a:t>
            </a:r>
            <a:r>
              <a:rPr lang="en-US" altLang="zh-CN" sz="2400" b="0" dirty="0" smtClean="0">
                <a:solidFill>
                  <a:schemeClr val="accent2"/>
                </a:solidFill>
                <a:latin typeface="+mn-ea"/>
                <a:ea typeface="+mn-ea"/>
              </a:rPr>
              <a:t>textbook page </a:t>
            </a:r>
            <a:r>
              <a:rPr lang="en-US" altLang="zh-CN" sz="2400" b="0" dirty="0" smtClean="0">
                <a:solidFill>
                  <a:srgbClr val="FF0000"/>
                </a:solidFill>
                <a:latin typeface="+mn-ea"/>
                <a:ea typeface="+mn-ea"/>
              </a:rPr>
              <a:t>94</a:t>
            </a:r>
            <a:r>
              <a:rPr lang="en-US" altLang="zh-CN" sz="3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410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0" dirty="0" smtClean="0">
                <a:solidFill>
                  <a:schemeClr val="accent2"/>
                </a:solidFill>
              </a:rPr>
              <a:t>Create an </a:t>
            </a:r>
            <a:r>
              <a:rPr lang="en-US" altLang="zh-CN" b="0" dirty="0">
                <a:solidFill>
                  <a:schemeClr val="accent2"/>
                </a:solidFill>
              </a:rPr>
              <a:t>HTML document that has a form with the </a:t>
            </a:r>
            <a:r>
              <a:rPr lang="en-US" altLang="zh-CN" b="0" dirty="0" smtClean="0">
                <a:solidFill>
                  <a:schemeClr val="accent2"/>
                </a:solidFill>
              </a:rPr>
              <a:t>following controls</a:t>
            </a:r>
            <a:r>
              <a:rPr lang="en-US" altLang="zh-CN" b="0" dirty="0">
                <a:solidFill>
                  <a:schemeClr val="accent2"/>
                </a:solidFill>
              </a:rPr>
              <a:t>:</a:t>
            </a:r>
          </a:p>
          <a:p>
            <a:r>
              <a:rPr lang="en-US" altLang="zh-CN" b="0" dirty="0">
                <a:solidFill>
                  <a:schemeClr val="accent2"/>
                </a:solidFill>
              </a:rPr>
              <a:t>a. A text box to collect the user’s name</a:t>
            </a:r>
          </a:p>
          <a:p>
            <a:r>
              <a:rPr lang="en-US" altLang="zh-CN" b="0" dirty="0">
                <a:solidFill>
                  <a:schemeClr val="accent2"/>
                </a:solidFill>
              </a:rPr>
              <a:t>b. Four checkboxes, one each for the following items:</a:t>
            </a:r>
          </a:p>
          <a:p>
            <a:pPr marL="914400" lvl="2" indent="0">
              <a:buNone/>
            </a:pPr>
            <a:r>
              <a:rPr lang="en-US" altLang="zh-CN" b="0" dirty="0" err="1">
                <a:solidFill>
                  <a:schemeClr val="accent2"/>
                </a:solidFill>
              </a:rPr>
              <a:t>i</a:t>
            </a:r>
            <a:r>
              <a:rPr lang="en-US" altLang="zh-CN" b="0" dirty="0">
                <a:solidFill>
                  <a:schemeClr val="accent2"/>
                </a:solidFill>
              </a:rPr>
              <a:t>. Four 25-watt light bulbs for $2.39</a:t>
            </a:r>
          </a:p>
          <a:p>
            <a:pPr marL="914400" lvl="2" indent="0">
              <a:buNone/>
            </a:pPr>
            <a:r>
              <a:rPr lang="en-US" altLang="zh-CN" b="0" dirty="0">
                <a:solidFill>
                  <a:schemeClr val="accent2"/>
                </a:solidFill>
              </a:rPr>
              <a:t>ii. Eight 25-watt light bulbs for $4.29</a:t>
            </a:r>
          </a:p>
          <a:p>
            <a:pPr marL="914400" lvl="2" indent="0">
              <a:buNone/>
            </a:pPr>
            <a:r>
              <a:rPr lang="en-US" altLang="zh-CN" b="0" dirty="0">
                <a:solidFill>
                  <a:schemeClr val="accent2"/>
                </a:solidFill>
              </a:rPr>
              <a:t>iii. Four 25-watt long-life light bulbs for $3.95</a:t>
            </a:r>
          </a:p>
          <a:p>
            <a:pPr marL="914400" lvl="2" indent="0">
              <a:buNone/>
            </a:pPr>
            <a:r>
              <a:rPr lang="en-US" altLang="zh-CN" b="0" dirty="0">
                <a:solidFill>
                  <a:schemeClr val="accent2"/>
                </a:solidFill>
              </a:rPr>
              <a:t>iv. Eight 25-watt long-life light bulbs for $7.49</a:t>
            </a:r>
          </a:p>
          <a:p>
            <a:r>
              <a:rPr lang="en-US" altLang="zh-CN" b="0" dirty="0">
                <a:solidFill>
                  <a:schemeClr val="accent2"/>
                </a:solidFill>
              </a:rPr>
              <a:t>c. A collection of three radio buttons that are </a:t>
            </a:r>
            <a:r>
              <a:rPr lang="en-US" altLang="zh-CN" b="0" dirty="0" smtClean="0">
                <a:solidFill>
                  <a:schemeClr val="accent2"/>
                </a:solidFill>
              </a:rPr>
              <a:t>labeled as </a:t>
            </a:r>
            <a:r>
              <a:rPr lang="en-US" altLang="zh-CN" b="0" dirty="0">
                <a:solidFill>
                  <a:schemeClr val="accent2"/>
                </a:solidFill>
              </a:rPr>
              <a:t>follows:</a:t>
            </a:r>
          </a:p>
          <a:p>
            <a:pPr marL="914400" lvl="2" indent="0">
              <a:buNone/>
            </a:pPr>
            <a:r>
              <a:rPr lang="en-US" altLang="zh-CN" b="0" dirty="0" err="1">
                <a:solidFill>
                  <a:schemeClr val="accent2"/>
                </a:solidFill>
              </a:rPr>
              <a:t>i</a:t>
            </a:r>
            <a:r>
              <a:rPr lang="en-US" altLang="zh-CN" b="0" dirty="0">
                <a:solidFill>
                  <a:schemeClr val="accent2"/>
                </a:solidFill>
              </a:rPr>
              <a:t>. Visa</a:t>
            </a:r>
          </a:p>
          <a:p>
            <a:pPr marL="914400" lvl="2" indent="0">
              <a:buNone/>
            </a:pPr>
            <a:r>
              <a:rPr lang="en-US" altLang="zh-CN" b="0" dirty="0">
                <a:solidFill>
                  <a:schemeClr val="accent2"/>
                </a:solidFill>
              </a:rPr>
              <a:t>ii. Master Card</a:t>
            </a:r>
          </a:p>
          <a:p>
            <a:pPr marL="914400" lvl="2" indent="0">
              <a:buNone/>
            </a:pPr>
            <a:r>
              <a:rPr lang="en-US" altLang="zh-CN" b="0" dirty="0">
                <a:solidFill>
                  <a:schemeClr val="accent2"/>
                </a:solidFill>
              </a:rPr>
              <a:t>iii. </a:t>
            </a:r>
            <a:r>
              <a:rPr lang="en-US" altLang="zh-CN" b="0" dirty="0" smtClean="0">
                <a:solidFill>
                  <a:schemeClr val="accent2"/>
                </a:solidFill>
              </a:rPr>
              <a:t>Discover</a:t>
            </a:r>
            <a:endParaRPr lang="en-US" altLang="zh-CN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400050" indent="-342900"/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d. A submit button!</a:t>
            </a:r>
            <a:endParaRPr lang="en-US" altLang="zh-CN" b="0" dirty="0" smtClean="0">
              <a:solidFill>
                <a:schemeClr val="accent2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"/>
    </mc:Choice>
    <mc:Fallback xmlns="">
      <p:transition spd="slow" advTm="1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9788"/>
            <a:ext cx="8610600" cy="540861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Elements are defined by tags (markers)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Tag format:</a:t>
            </a:r>
          </a:p>
          <a:p>
            <a:pPr lvl="2"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Opening tag: &lt;name&gt;</a:t>
            </a:r>
          </a:p>
          <a:p>
            <a:pPr lvl="2"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Closing tag: &lt;/name&gt;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The opening tag and its closing tag together specify a container for the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content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they enclose.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Example: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 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&lt;p&gt;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 This is extremely simple. </a:t>
            </a:r>
            <a:r>
              <a:rPr lang="en-US" altLang="zh-CN" b="0" smtClean="0">
                <a:solidFill>
                  <a:srgbClr val="FF0000"/>
                </a:solidFill>
                <a:ea typeface="宋体" panose="02010600030101010101" pitchFamily="2" charset="-122"/>
              </a:rPr>
              <a:t>&lt;/p&gt;</a:t>
            </a:r>
          </a:p>
          <a:p>
            <a:endParaRPr lang="zh-CN" altLang="en-US" sz="200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10600" cy="611188"/>
          </a:xfrm>
        </p:spPr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2.2 Basic Syntax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951"/>
    </mc:Choice>
    <mc:Fallback xmlns="">
      <p:transition spd="slow" advTm="148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2.10 &lt;audio&gt; element (</a:t>
            </a:r>
            <a:r>
              <a:rPr lang="en-US" altLang="zh-CN" sz="3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HTML5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audio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is used to specify the container, which can be regarded as a zip file container.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&lt;audio 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controls=“controls”&gt;</a:t>
            </a:r>
            <a:endParaRPr lang="en-US" altLang="zh-CN" b="0" dirty="0">
              <a:solidFill>
                <a:srgbClr val="F2900E"/>
              </a:solidFill>
              <a:ea typeface="宋体" panose="02010600030101010101" pitchFamily="2" charset="-122"/>
            </a:endParaRP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	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	&lt;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source </a:t>
            </a:r>
            <a:r>
              <a:rPr lang="en-US" altLang="zh-CN" b="0" dirty="0" err="1">
                <a:solidFill>
                  <a:srgbClr val="F2900E"/>
                </a:solidFill>
                <a:ea typeface="宋体" panose="02010600030101010101" pitchFamily="2" charset="-122"/>
              </a:rPr>
              <a:t>src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 = "</a:t>
            </a:r>
            <a:r>
              <a:rPr lang="en-US" altLang="zh-CN" b="0" dirty="0" err="1">
                <a:solidFill>
                  <a:srgbClr val="F2900E"/>
                </a:solidFill>
                <a:ea typeface="宋体" panose="02010600030101010101" pitchFamily="2" charset="-122"/>
              </a:rPr>
              <a:t>yesterday.mp3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"&gt;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		&lt;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source </a:t>
            </a:r>
            <a:r>
              <a:rPr lang="en-US" altLang="zh-CN" b="0" dirty="0" err="1">
                <a:solidFill>
                  <a:srgbClr val="F2900E"/>
                </a:solidFill>
                <a:ea typeface="宋体" panose="02010600030101010101" pitchFamily="2" charset="-122"/>
              </a:rPr>
              <a:t>src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 = “</a:t>
            </a:r>
            <a:r>
              <a:rPr lang="en-US" altLang="zh-CN" b="0" dirty="0" err="1">
                <a:solidFill>
                  <a:srgbClr val="F2900E"/>
                </a:solidFill>
                <a:ea typeface="宋体" panose="02010600030101010101" pitchFamily="2" charset="-122"/>
              </a:rPr>
              <a:t>test.wav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"&gt;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	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	</a:t>
            </a:r>
            <a:r>
              <a:rPr lang="en-US" altLang="zh-CN" b="0" dirty="0">
                <a:solidFill>
                  <a:srgbClr val="FFC000"/>
                </a:solidFill>
              </a:rPr>
              <a:t>Your browser does not support the audio </a:t>
            </a:r>
            <a:r>
              <a:rPr lang="en-US" altLang="zh-CN" b="0" dirty="0" smtClean="0">
                <a:solidFill>
                  <a:srgbClr val="FFC000"/>
                </a:solidFill>
              </a:rPr>
              <a:t>element!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	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&lt;/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audio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&gt;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only required attribute is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controls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, </a:t>
            </a:r>
            <a:r>
              <a:rPr lang="en-US" altLang="zh-CN" b="0" dirty="0" smtClean="0">
                <a:solidFill>
                  <a:schemeClr val="accent2"/>
                </a:solidFill>
              </a:rPr>
              <a:t>which we </a:t>
            </a:r>
            <a:r>
              <a:rPr lang="en-US" altLang="zh-CN" b="0" dirty="0">
                <a:solidFill>
                  <a:schemeClr val="accent2"/>
                </a:solidFill>
              </a:rPr>
              <a:t>always set to "</a:t>
            </a:r>
            <a:r>
              <a:rPr lang="en-US" altLang="zh-CN" b="0" dirty="0" smtClean="0">
                <a:solidFill>
                  <a:schemeClr val="accent2"/>
                </a:solidFill>
              </a:rPr>
              <a:t>controls”. </a:t>
            </a:r>
          </a:p>
          <a:p>
            <a:r>
              <a:rPr lang="en-US" altLang="zh-CN" b="0" dirty="0" smtClean="0">
                <a:solidFill>
                  <a:schemeClr val="accent2"/>
                </a:solidFill>
              </a:rPr>
              <a:t>It creates </a:t>
            </a:r>
            <a:r>
              <a:rPr lang="en-US" altLang="zh-CN" b="0" dirty="0">
                <a:solidFill>
                  <a:schemeClr val="accent2"/>
                </a:solidFill>
              </a:rPr>
              <a:t>a display </a:t>
            </a:r>
            <a:r>
              <a:rPr lang="en-US" altLang="zh-CN" b="0" dirty="0" smtClean="0">
                <a:solidFill>
                  <a:schemeClr val="accent2"/>
                </a:solidFill>
              </a:rPr>
              <a:t>of a </a:t>
            </a:r>
            <a:r>
              <a:rPr lang="en-US" altLang="zh-CN" b="0" dirty="0">
                <a:solidFill>
                  <a:schemeClr val="accent2"/>
                </a:solidFill>
              </a:rPr>
              <a:t>start/stop button, a clock, a slider of the progress of the play, the total time </a:t>
            </a:r>
            <a:r>
              <a:rPr lang="en-US" altLang="zh-CN" b="0" dirty="0" smtClean="0">
                <a:solidFill>
                  <a:schemeClr val="accent2"/>
                </a:solidFill>
              </a:rPr>
              <a:t>of the </a:t>
            </a:r>
            <a:r>
              <a:rPr lang="en-US" altLang="zh-CN" b="0" dirty="0">
                <a:solidFill>
                  <a:schemeClr val="accent2"/>
                </a:solidFill>
              </a:rPr>
              <a:t>file, and a slider for volume control. 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7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23"/>
    </mc:Choice>
    <mc:Fallback xmlns="">
      <p:transition spd="slow" advTm="170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2.10 &lt;audio&gt; element (</a:t>
            </a:r>
            <a:r>
              <a:rPr lang="en-US" altLang="zh-CN" sz="3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HTML5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audio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is used to specify the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container.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&lt;audio controls&gt;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	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	&lt;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source </a:t>
            </a:r>
            <a:r>
              <a:rPr lang="en-US" altLang="zh-CN" b="0" dirty="0" err="1">
                <a:solidFill>
                  <a:srgbClr val="F2900E"/>
                </a:solidFill>
                <a:ea typeface="宋体" panose="02010600030101010101" pitchFamily="2" charset="-122"/>
              </a:rPr>
              <a:t>src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 = "</a:t>
            </a:r>
            <a:r>
              <a:rPr lang="en-US" altLang="zh-CN" b="0" dirty="0" err="1">
                <a:solidFill>
                  <a:srgbClr val="F2900E"/>
                </a:solidFill>
                <a:ea typeface="宋体" panose="02010600030101010101" pitchFamily="2" charset="-122"/>
              </a:rPr>
              <a:t>yesterday.mp3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"&gt;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	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	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&lt;source </a:t>
            </a:r>
            <a:r>
              <a:rPr lang="en-US" altLang="zh-CN" b="0" dirty="0" err="1">
                <a:solidFill>
                  <a:srgbClr val="F2900E"/>
                </a:solidFill>
                <a:ea typeface="宋体" panose="02010600030101010101" pitchFamily="2" charset="-122"/>
              </a:rPr>
              <a:t>src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 = 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“</a:t>
            </a:r>
            <a:r>
              <a:rPr lang="en-US" altLang="zh-CN" b="0" dirty="0" err="1" smtClean="0">
                <a:solidFill>
                  <a:srgbClr val="F2900E"/>
                </a:solidFill>
                <a:ea typeface="宋体" panose="02010600030101010101" pitchFamily="2" charset="-122"/>
              </a:rPr>
              <a:t>test.wav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"&gt;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               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>
                <a:solidFill>
                  <a:srgbClr val="FFC000"/>
                </a:solidFill>
              </a:rPr>
              <a:t>Your browser does not support the audio </a:t>
            </a:r>
            <a:r>
              <a:rPr lang="en-US" altLang="zh-CN" b="0" dirty="0" smtClean="0">
                <a:solidFill>
                  <a:srgbClr val="FFC000"/>
                </a:solidFill>
              </a:rPr>
              <a:t>element!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	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&lt;/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audio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&gt;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tips:</a:t>
            </a:r>
          </a:p>
          <a:p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&lt;source&gt;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tag is used to specify the audio file to be played.</a:t>
            </a:r>
            <a:r>
              <a:rPr lang="en-US" altLang="zh-CN" b="0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en-US" altLang="zh-CN" b="0" dirty="0" smtClean="0">
                <a:solidFill>
                  <a:schemeClr val="accent2"/>
                </a:solidFill>
              </a:rPr>
              <a:t>A </a:t>
            </a:r>
            <a:r>
              <a:rPr lang="en-US" altLang="zh-CN" b="0" dirty="0">
                <a:solidFill>
                  <a:schemeClr val="accent2"/>
                </a:solidFill>
              </a:rPr>
              <a:t>browser chooses the first audio file it can </a:t>
            </a:r>
            <a:r>
              <a:rPr lang="en-US" altLang="zh-CN" b="0" dirty="0" smtClean="0">
                <a:solidFill>
                  <a:schemeClr val="accent2"/>
                </a:solidFill>
              </a:rPr>
              <a:t>play.</a:t>
            </a:r>
          </a:p>
          <a:p>
            <a:r>
              <a:rPr lang="en-US" altLang="zh-CN" b="0" dirty="0">
                <a:solidFill>
                  <a:schemeClr val="accent2"/>
                </a:solidFill>
              </a:rPr>
              <a:t>If it cannot play any of the audio files that appear in </a:t>
            </a:r>
            <a:r>
              <a:rPr lang="en-US" altLang="zh-CN" b="0" dirty="0" smtClean="0">
                <a:solidFill>
                  <a:schemeClr val="accent2"/>
                </a:solidFill>
              </a:rPr>
              <a:t>the source elements, it </a:t>
            </a:r>
            <a:r>
              <a:rPr lang="en-US" altLang="zh-CN" b="0" dirty="0">
                <a:solidFill>
                  <a:schemeClr val="accent2"/>
                </a:solidFill>
              </a:rPr>
              <a:t>does nothing other than displaying its content.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0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23"/>
    </mc:Choice>
    <mc:Fallback xmlns="">
      <p:transition spd="slow" advTm="170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20668"/>
            <a:ext cx="8610600" cy="611187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2.11 &lt;video&gt; element (</a:t>
            </a:r>
            <a:r>
              <a:rPr lang="en-US" altLang="zh-CN" sz="3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HTML5</a:t>
            </a: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31854"/>
            <a:ext cx="8610600" cy="5668945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video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 tag is used to specify the container of displayed files.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video width = "600" height = "500" </a:t>
            </a:r>
            <a:r>
              <a:rPr lang="en-US" altLang="zh-CN" b="0" dirty="0" err="1">
                <a:solidFill>
                  <a:srgbClr val="F2900E"/>
                </a:solidFill>
                <a:ea typeface="宋体" panose="02010600030101010101" pitchFamily="2" charset="-122"/>
              </a:rPr>
              <a:t>autoplay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 = "</a:t>
            </a:r>
            <a:r>
              <a:rPr lang="en-US" altLang="zh-CN" b="0" dirty="0" err="1">
                <a:solidFill>
                  <a:srgbClr val="F2900E"/>
                </a:solidFill>
                <a:ea typeface="宋体" panose="02010600030101010101" pitchFamily="2" charset="-122"/>
              </a:rPr>
              <a:t>autoplay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"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controls = "controls" preload = "preload"&gt;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		&lt;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source </a:t>
            </a:r>
            <a:r>
              <a:rPr lang="en-US" altLang="zh-CN" b="0" dirty="0" err="1">
                <a:solidFill>
                  <a:srgbClr val="F2900E"/>
                </a:solidFill>
                <a:ea typeface="宋体" panose="02010600030101010101" pitchFamily="2" charset="-122"/>
              </a:rPr>
              <a:t>src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 = "</a:t>
            </a:r>
            <a:r>
              <a:rPr lang="en-US" altLang="zh-CN" b="0" dirty="0" err="1">
                <a:solidFill>
                  <a:srgbClr val="F2900E"/>
                </a:solidFill>
                <a:ea typeface="宋体" panose="02010600030101010101" pitchFamily="2" charset="-122"/>
              </a:rPr>
              <a:t>cgtalk.mp4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" 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/&gt;</a:t>
            </a: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FC000"/>
                </a:solidFill>
              </a:rPr>
              <a:t>Your browser does not support the audio </a:t>
            </a:r>
            <a:r>
              <a:rPr lang="en-US" altLang="zh-CN" b="0" dirty="0" smtClean="0">
                <a:solidFill>
                  <a:srgbClr val="FFC000"/>
                </a:solidFill>
              </a:rPr>
              <a:t>element</a:t>
            </a:r>
            <a:r>
              <a:rPr lang="zh-CN" altLang="en-US" b="0" dirty="0" smtClean="0">
                <a:solidFill>
                  <a:srgbClr val="FFC000"/>
                </a:solidFill>
              </a:rPr>
              <a:t>！</a:t>
            </a:r>
            <a:endParaRPr lang="en-US" altLang="zh-CN" b="0" dirty="0">
              <a:solidFill>
                <a:srgbClr val="FFC000"/>
              </a:solidFill>
              <a:ea typeface="宋体" panose="02010600030101010101" pitchFamily="2" charset="-122"/>
            </a:endParaRPr>
          </a:p>
          <a:p>
            <a:pPr marL="857250" lvl="1" indent="-45720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&lt;/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video&gt;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>
                <a:solidFill>
                  <a:schemeClr val="accent2"/>
                </a:solidFill>
              </a:rPr>
              <a:t>The </a:t>
            </a:r>
            <a:r>
              <a:rPr lang="en-US" altLang="zh-CN" b="0" dirty="0">
                <a:solidFill>
                  <a:srgbClr val="FF0000"/>
                </a:solidFill>
              </a:rPr>
              <a:t>width</a:t>
            </a:r>
            <a:r>
              <a:rPr lang="en-US" altLang="zh-CN" b="0" dirty="0">
                <a:solidFill>
                  <a:schemeClr val="accent2"/>
                </a:solidFill>
              </a:rPr>
              <a:t> and </a:t>
            </a:r>
            <a:r>
              <a:rPr lang="en-US" altLang="zh-CN" b="0" dirty="0">
                <a:solidFill>
                  <a:srgbClr val="FF0000"/>
                </a:solidFill>
              </a:rPr>
              <a:t>height</a:t>
            </a:r>
            <a:r>
              <a:rPr lang="en-US" altLang="zh-CN" b="0" dirty="0">
                <a:solidFill>
                  <a:schemeClr val="accent2"/>
                </a:solidFill>
              </a:rPr>
              <a:t> attributes set </a:t>
            </a:r>
            <a:r>
              <a:rPr lang="en-US" altLang="zh-CN" b="0" dirty="0" smtClean="0">
                <a:solidFill>
                  <a:schemeClr val="accent2"/>
                </a:solidFill>
              </a:rPr>
              <a:t>the size </a:t>
            </a:r>
            <a:r>
              <a:rPr lang="en-US" altLang="zh-CN" b="0" dirty="0">
                <a:solidFill>
                  <a:schemeClr val="accent2"/>
                </a:solidFill>
              </a:rPr>
              <a:t>of the </a:t>
            </a:r>
            <a:r>
              <a:rPr lang="en-US" altLang="zh-CN" b="0" dirty="0" smtClean="0">
                <a:solidFill>
                  <a:schemeClr val="accent2"/>
                </a:solidFill>
              </a:rPr>
              <a:t>screen</a:t>
            </a:r>
            <a:r>
              <a:rPr lang="en-US" altLang="zh-CN" b="0" dirty="0">
                <a:solidFill>
                  <a:schemeClr val="accent2"/>
                </a:solidFill>
              </a:rPr>
              <a:t>.</a:t>
            </a:r>
            <a:r>
              <a:rPr lang="en-US" altLang="zh-CN" b="0" dirty="0" smtClean="0">
                <a:solidFill>
                  <a:schemeClr val="accent2"/>
                </a:solidFill>
              </a:rPr>
              <a:t> </a:t>
            </a:r>
            <a:endParaRPr lang="en-US" altLang="zh-CN" b="0" dirty="0" smtClean="0">
              <a:solidFill>
                <a:schemeClr val="accent2"/>
              </a:solidFill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</a:rPr>
              <a:t>The</a:t>
            </a:r>
            <a:r>
              <a:rPr lang="en-US" altLang="zh-CN" b="0" dirty="0" smtClean="0">
                <a:solidFill>
                  <a:srgbClr val="FF0000"/>
                </a:solidFill>
              </a:rPr>
              <a:t> </a:t>
            </a:r>
            <a:r>
              <a:rPr lang="en-US" altLang="zh-CN" b="0" dirty="0" err="1">
                <a:solidFill>
                  <a:srgbClr val="FF0000"/>
                </a:solidFill>
              </a:rPr>
              <a:t>autoplay</a:t>
            </a:r>
            <a:r>
              <a:rPr lang="en-US" altLang="zh-CN" b="0" dirty="0">
                <a:solidFill>
                  <a:schemeClr val="accent2"/>
                </a:solidFill>
              </a:rPr>
              <a:t> attribute specifies </a:t>
            </a:r>
            <a:r>
              <a:rPr lang="en-US" altLang="zh-CN" b="0" dirty="0" smtClean="0">
                <a:solidFill>
                  <a:schemeClr val="accent2"/>
                </a:solidFill>
              </a:rPr>
              <a:t>that the </a:t>
            </a:r>
            <a:r>
              <a:rPr lang="en-US" altLang="zh-CN" b="0" dirty="0">
                <a:solidFill>
                  <a:schemeClr val="accent2"/>
                </a:solidFill>
              </a:rPr>
              <a:t>video plays automatically as soon as it is ready. </a:t>
            </a:r>
            <a:endParaRPr lang="en-US" altLang="zh-CN" b="0" dirty="0" smtClean="0">
              <a:solidFill>
                <a:schemeClr val="accent2"/>
              </a:solidFill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</a:rPr>
              <a:t>The </a:t>
            </a:r>
            <a:r>
              <a:rPr lang="en-US" altLang="zh-CN" b="0" dirty="0">
                <a:solidFill>
                  <a:srgbClr val="FF0000"/>
                </a:solidFill>
              </a:rPr>
              <a:t>preload</a:t>
            </a:r>
            <a:r>
              <a:rPr lang="en-US" altLang="zh-CN" b="0" dirty="0">
                <a:solidFill>
                  <a:schemeClr val="accent2"/>
                </a:solidFill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</a:rPr>
              <a:t>attribute tells </a:t>
            </a:r>
            <a:r>
              <a:rPr lang="en-US" altLang="zh-CN" b="0" dirty="0">
                <a:solidFill>
                  <a:schemeClr val="accent2"/>
                </a:solidFill>
              </a:rPr>
              <a:t>the browser to load the video file or files as soon as the document is </a:t>
            </a:r>
            <a:r>
              <a:rPr lang="en-US" altLang="zh-CN" b="0" dirty="0" smtClean="0">
                <a:solidFill>
                  <a:schemeClr val="accent2"/>
                </a:solidFill>
              </a:rPr>
              <a:t>loaded.</a:t>
            </a:r>
          </a:p>
          <a:p>
            <a:r>
              <a:rPr lang="en-US" altLang="zh-CN" b="0" dirty="0" smtClean="0">
                <a:solidFill>
                  <a:schemeClr val="accent2"/>
                </a:solidFill>
              </a:rPr>
              <a:t>The </a:t>
            </a:r>
            <a:r>
              <a:rPr lang="en-US" altLang="zh-CN" b="0" dirty="0">
                <a:solidFill>
                  <a:srgbClr val="FF0000"/>
                </a:solidFill>
              </a:rPr>
              <a:t>controls</a:t>
            </a:r>
            <a:r>
              <a:rPr lang="en-US" altLang="zh-CN" b="0" dirty="0">
                <a:solidFill>
                  <a:schemeClr val="accent2"/>
                </a:solidFill>
              </a:rPr>
              <a:t> </a:t>
            </a:r>
            <a:r>
              <a:rPr lang="en-US" altLang="zh-CN" b="0" dirty="0" smtClean="0">
                <a:solidFill>
                  <a:schemeClr val="accent2"/>
                </a:solidFill>
              </a:rPr>
              <a:t>attribute specifies </a:t>
            </a:r>
            <a:r>
              <a:rPr lang="en-US" altLang="zh-CN" b="0" dirty="0">
                <a:solidFill>
                  <a:schemeClr val="accent2"/>
                </a:solidFill>
              </a:rPr>
              <a:t>that play, pause, and volume controls be included in the </a:t>
            </a:r>
            <a:r>
              <a:rPr lang="en-US" altLang="zh-CN" b="0" dirty="0" smtClean="0">
                <a:solidFill>
                  <a:schemeClr val="accent2"/>
                </a:solidFill>
              </a:rPr>
              <a:t>display.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7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23"/>
    </mc:Choice>
    <mc:Fallback xmlns="">
      <p:transition spd="slow" advTm="170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2.14 Syntactic Differences  HTML &amp; </a:t>
            </a:r>
            <a:r>
              <a:rPr lang="en-US" altLang="zh-CN" sz="3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XHTML</a:t>
            </a:r>
            <a:endParaRPr lang="en-US" altLang="zh-CN" sz="32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37591"/>
            <a:ext cx="8610600" cy="5562600"/>
          </a:xfrm>
        </p:spPr>
        <p:txBody>
          <a:bodyPr/>
          <a:lstStyle/>
          <a:p>
            <a:pPr>
              <a:spcBef>
                <a:spcPct val="20000"/>
              </a:spcBef>
              <a:buSzTx/>
              <a:buNone/>
            </a:pP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>
                <a:solidFill>
                  <a:srgbClr val="F2900E"/>
                </a:solidFill>
                <a:ea typeface="宋体" panose="02010600030101010101" pitchFamily="2" charset="-122"/>
              </a:rPr>
              <a:t>(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Please refer to </a:t>
            </a:r>
            <a:r>
              <a:rPr lang="en-US" altLang="zh-CN" b="0" dirty="0" err="1" smtClean="0">
                <a:solidFill>
                  <a:srgbClr val="F2900E"/>
                </a:solidFill>
                <a:ea typeface="宋体" panose="02010600030101010101" pitchFamily="2" charset="-122"/>
              </a:rPr>
              <a:t>pp.89</a:t>
            </a:r>
            <a:r>
              <a:rPr lang="en-US" altLang="zh-CN" b="0" dirty="0" smtClean="0">
                <a:solidFill>
                  <a:srgbClr val="F2900E"/>
                </a:solidFill>
                <a:ea typeface="宋体" panose="02010600030101010101" pitchFamily="2" charset="-122"/>
              </a:rPr>
              <a:t>)</a:t>
            </a:r>
            <a:endParaRPr lang="en-US" altLang="zh-CN" b="0" dirty="0">
              <a:solidFill>
                <a:srgbClr val="F2900E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SzTx/>
              <a:buFontTx/>
              <a:buNone/>
            </a:pPr>
            <a:endParaRPr lang="en-US" altLang="zh-CN" sz="1800" b="0" dirty="0" smtClean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Case sensitivity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Closing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Quoted attribute values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Explicit attribute values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Element nesting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"/>
    </mc:Choice>
    <mc:Fallback xmlns="">
      <p:transition spd="slow" advTm="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Homework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Exercises 1,2,3,9,14</a:t>
            </a:r>
          </a:p>
          <a:p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First, you should code and validate the html document in </a:t>
            </a:r>
            <a:r>
              <a:rPr lang="en-US" altLang="zh-CN" b="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WAMP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environment. Then, the codes are written to homework notebook.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11"/>
    </mc:Choice>
    <mc:Fallback xmlns="">
      <p:transition spd="slow" advTm="53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2.2 Basic Syntax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Not all tags have content.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If a tag has no content, its form is </a:t>
            </a:r>
            <a:r>
              <a:rPr lang="en-US" altLang="zh-CN" sz="16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&lt;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name</a:t>
            </a:r>
            <a:r>
              <a:rPr lang="en-US" altLang="zh-CN" sz="1600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/&gt;.</a:t>
            </a:r>
          </a:p>
          <a:p>
            <a:pPr lvl="1"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For example,   &lt;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br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/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&gt;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The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container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and its </a:t>
            </a:r>
            <a:r>
              <a:rPr lang="en-US" altLang="zh-CN" b="0" i="1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content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together are called an </a:t>
            </a:r>
            <a:r>
              <a:rPr lang="en-US" altLang="zh-CN" b="0" i="1" dirty="0" smtClean="0">
                <a:solidFill>
                  <a:schemeClr val="accent1"/>
                </a:solidFill>
                <a:ea typeface="宋体" panose="02010600030101010101" pitchFamily="2" charset="-122"/>
              </a:rPr>
              <a:t>element.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If a tag has attributes, they appear between its tag and the right bracket of the opening tag.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  		For example,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	           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&lt;a 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href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=“</a:t>
            </a:r>
            <a:r>
              <a:rPr lang="en-US" altLang="zh-CN" b="0" dirty="0" err="1" smtClean="0">
                <a:solidFill>
                  <a:srgbClr val="FF0000"/>
                </a:solidFill>
                <a:ea typeface="宋体" panose="02010600030101010101" pitchFamily="2" charset="-122"/>
              </a:rPr>
              <a:t>www.njupt.edu.cn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”&gt;</a:t>
            </a:r>
            <a:r>
              <a:rPr lang="zh-CN" altLang="en-US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南邮主页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&lt;/a&gt;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buFontTx/>
              <a:buNone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	Note: </a:t>
            </a: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attribute values must be double quoted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!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83"/>
    </mc:Choice>
    <mc:Fallback xmlns="">
      <p:transition spd="slow" advTm="23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2.2 Basic Syntax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Comment form: 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  <a:defRPr/>
            </a:pP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	Example 1: 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&lt;!-- this is a line of comments --&gt;</a:t>
            </a:r>
          </a:p>
          <a:p>
            <a:pPr marL="0" indent="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endParaRPr lang="en-US" altLang="zh-CN" b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	Example 2:</a:t>
            </a:r>
          </a:p>
          <a:p>
            <a:pPr marL="0" indent="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                      &lt;!-- this is the first line</a:t>
            </a:r>
          </a:p>
          <a:p>
            <a:pPr marL="0" indent="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                             this is the second line</a:t>
            </a:r>
          </a:p>
          <a:p>
            <a:pPr marL="1828800" lvl="4" indent="0">
              <a:lnSpc>
                <a:spcPct val="120000"/>
              </a:lnSpc>
              <a:spcBef>
                <a:spcPct val="20000"/>
              </a:spcBef>
              <a:buSzTx/>
              <a:buFontTx/>
              <a:buNone/>
              <a:defRPr/>
            </a:pP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          this is the third line        --&gt;</a:t>
            </a:r>
            <a:endParaRPr lang="en-US" altLang="zh-CN" b="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79"/>
    </mc:Choice>
    <mc:Fallback xmlns="">
      <p:transition spd="slow" advTm="86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Times New Roman" panose="02020603050405020304" pitchFamily="18" charset="0"/>
                <a:ea typeface="宋体" panose="02010600030101010101" pitchFamily="2" charset="-122"/>
              </a:rPr>
              <a:t>2.2 Basic Syntax</a:t>
            </a:r>
            <a:endParaRPr lang="zh-CN" altLang="en-US" sz="320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Browsers ignore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comments, unrecognizable tags, line breaks, multiple spaces</a:t>
            </a: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, and </a:t>
            </a:r>
            <a:r>
              <a:rPr lang="en-US" altLang="zh-CN" b="0" i="1" smtClean="0">
                <a:solidFill>
                  <a:schemeClr val="accent2"/>
                </a:solidFill>
                <a:ea typeface="宋体" panose="02010600030101010101" pitchFamily="2" charset="-122"/>
              </a:rPr>
              <a:t>tabs.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endParaRPr lang="en-US" altLang="zh-CN" b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SzTx/>
            </a:pPr>
            <a:r>
              <a:rPr lang="en-US" altLang="zh-CN" b="0" smtClean="0">
                <a:solidFill>
                  <a:schemeClr val="accent2"/>
                </a:solidFill>
                <a:ea typeface="宋体" panose="02010600030101010101" pitchFamily="2" charset="-122"/>
              </a:rPr>
              <a:t>Tags are suggestions to the browser, even if they are not recognized by the browser.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78"/>
    </mc:Choice>
    <mc:Fallback xmlns="">
      <p:transition spd="slow" advTm="130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Blank Presentati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3245</TotalTime>
  <Pages>5</Pages>
  <Words>3549</Words>
  <Application>Microsoft Office PowerPoint</Application>
  <PresentationFormat>信纸(8.5x11 英寸)</PresentationFormat>
  <Paragraphs>569</Paragraphs>
  <Slides>64</Slides>
  <Notes>1</Notes>
  <HiddenSlides>0</HiddenSlides>
  <MMClips>64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ヒラギノ角ゴ Pro W3</vt:lpstr>
      <vt:lpstr>宋体</vt:lpstr>
      <vt:lpstr>Arial</vt:lpstr>
      <vt:lpstr>Courier New</vt:lpstr>
      <vt:lpstr>Symbol</vt:lpstr>
      <vt:lpstr>Times</vt:lpstr>
      <vt:lpstr>Times New Roman</vt:lpstr>
      <vt:lpstr>Wingdings</vt:lpstr>
      <vt:lpstr>Blank Presentation</vt:lpstr>
      <vt:lpstr>Document</vt:lpstr>
      <vt:lpstr>Part 2</vt:lpstr>
      <vt:lpstr>Contents</vt:lpstr>
      <vt:lpstr>2.1 Origins and Evolution of HTML</vt:lpstr>
      <vt:lpstr>2.1 Origins and Evolution of HTML</vt:lpstr>
      <vt:lpstr>2.1 Origins and Evolution of HTML</vt:lpstr>
      <vt:lpstr>2.2 Basic Syntax</vt:lpstr>
      <vt:lpstr>2.2 Basic Syntax </vt:lpstr>
      <vt:lpstr>2.2 Basic Syntax</vt:lpstr>
      <vt:lpstr>2.2 Basic Syntax</vt:lpstr>
      <vt:lpstr>2.3 HTML Document Structure</vt:lpstr>
      <vt:lpstr>2.3 HTML Document Structure</vt:lpstr>
      <vt:lpstr>2.4 Basic Text Markup-2.4.1 Paragraphs</vt:lpstr>
      <vt:lpstr>2.4 Basic Text Markup-2.4.1 Paragraphs</vt:lpstr>
      <vt:lpstr>2.4 Basic Text Markup-2.4.2 Line breaks</vt:lpstr>
      <vt:lpstr>2.4 Basic Text Markup-2.4.2 Line breaks</vt:lpstr>
      <vt:lpstr>2.4 Basic Text Markup-    2.4.3 Preserving white space</vt:lpstr>
      <vt:lpstr>2.4 Basic Text Markup-2.4.4 Headings</vt:lpstr>
      <vt:lpstr>2.4 Text Markup-2.4.5 Block Quotations</vt:lpstr>
      <vt:lpstr>2.4 Text Markup -2.4.6 Font styles and sizes</vt:lpstr>
      <vt:lpstr>2.4 Text Markup -2.4.6 Font styles and sizes</vt:lpstr>
      <vt:lpstr>2.4 Text Markup -2.4.7 Character entities</vt:lpstr>
      <vt:lpstr>2.4 Text Markup -2.4.8(Horizontal rule)</vt:lpstr>
      <vt:lpstr>2.4 Text Markup -2.4.9(meta element)</vt:lpstr>
      <vt:lpstr>2.5 Images</vt:lpstr>
      <vt:lpstr>2.5 Images </vt:lpstr>
      <vt:lpstr>2.6 Hypertext Links</vt:lpstr>
      <vt:lpstr>2.6 Hypertext Links </vt:lpstr>
      <vt:lpstr>2.6 Hypertext Links </vt:lpstr>
      <vt:lpstr>2.6 Hypertext Links </vt:lpstr>
      <vt:lpstr>2.6 Hypertext Links</vt:lpstr>
      <vt:lpstr>Class exercises</vt:lpstr>
      <vt:lpstr>2.7 Lists</vt:lpstr>
      <vt:lpstr>2.7 Lists -2.7.1 Unordered list</vt:lpstr>
      <vt:lpstr>2.7 Lists -2.7.2 Ordered list</vt:lpstr>
      <vt:lpstr>2.7 Lists -2.7.2 Ordered list</vt:lpstr>
      <vt:lpstr>2.7 Lists-2.7.3 Definition list</vt:lpstr>
      <vt:lpstr>2.8 Tables</vt:lpstr>
      <vt:lpstr>2.8 Tables </vt:lpstr>
      <vt:lpstr>2.8 Tables-2.8.2 rowspan and colspan</vt:lpstr>
      <vt:lpstr>2.8 Tables-2.8.3 Table sections</vt:lpstr>
      <vt:lpstr>2.8 Tables -2.8.4 align and valign(补充)</vt:lpstr>
      <vt:lpstr>Class exercises</vt:lpstr>
      <vt:lpstr>2.9 Forms (pp.69)</vt:lpstr>
      <vt:lpstr>2.9 Forms </vt:lpstr>
      <vt:lpstr>2.9 Forms </vt:lpstr>
      <vt:lpstr>2.9 Forms </vt:lpstr>
      <vt:lpstr>2.9 Forms-2.9.2 &lt;input&gt; tag</vt:lpstr>
      <vt:lpstr>2.9 Forms -2.9.2 &lt;input&gt; tag</vt:lpstr>
      <vt:lpstr>2.9 Forms -2.9.2 &lt;input&gt; tag</vt:lpstr>
      <vt:lpstr>2.9 Forms -2.9.2 &lt;input&gt; tag</vt:lpstr>
      <vt:lpstr>2.9 Forms -2.9.2 &lt;input&gt; tag</vt:lpstr>
      <vt:lpstr>2.9 Forms -2.9.3 &lt;select&gt; element</vt:lpstr>
      <vt:lpstr>2.9 Forms -2.9.3 &lt;select&gt; element</vt:lpstr>
      <vt:lpstr>2.9 Forms -2.9.3 &lt;select&gt; element</vt:lpstr>
      <vt:lpstr>2.9 Forms -2.9.3 Menus</vt:lpstr>
      <vt:lpstr>2.9 Forms -2.9.3 Menus</vt:lpstr>
      <vt:lpstr>2.9 Forms -2.9.4 &lt;textarea&gt; tag</vt:lpstr>
      <vt:lpstr>2.9 Forms -2.9.5 submit and reset buttons</vt:lpstr>
      <vt:lpstr>Class exercises (Exercise 2.14 of textbook page 94)</vt:lpstr>
      <vt:lpstr>2.10 &lt;audio&gt; element (HTML5)</vt:lpstr>
      <vt:lpstr>2.10 &lt;audio&gt; element (HTML5)</vt:lpstr>
      <vt:lpstr>2.11 &lt;video&gt; element (HTML5)</vt:lpstr>
      <vt:lpstr>2.14 Syntactic Differences  HTML &amp; XHTML</vt:lpstr>
      <vt:lpstr>Homework</vt:lpstr>
    </vt:vector>
  </TitlesOfParts>
  <Manager/>
  <Company>©2008 Pearson Addison-Wesley. All rights reserved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>Introductions to XHTML</dc:subject>
  <dc:creator>Robert Sebesta</dc:creator>
  <cp:keywords/>
  <dc:description/>
  <cp:lastModifiedBy>hjy</cp:lastModifiedBy>
  <cp:revision>492</cp:revision>
  <cp:lastPrinted>2002-08-21T03:16:13Z</cp:lastPrinted>
  <dcterms:created xsi:type="dcterms:W3CDTF">2007-04-26T20:44:15Z</dcterms:created>
  <dcterms:modified xsi:type="dcterms:W3CDTF">2021-03-15T23:31:13Z</dcterms:modified>
  <cp:category/>
</cp:coreProperties>
</file>